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317" r:id="rId2"/>
    <p:sldId id="257" r:id="rId3"/>
    <p:sldId id="316" r:id="rId4"/>
    <p:sldId id="318" r:id="rId5"/>
    <p:sldId id="354" r:id="rId6"/>
    <p:sldId id="344" r:id="rId7"/>
    <p:sldId id="348" r:id="rId8"/>
    <p:sldId id="346" r:id="rId9"/>
    <p:sldId id="259" r:id="rId10"/>
    <p:sldId id="260" r:id="rId11"/>
    <p:sldId id="261" r:id="rId12"/>
    <p:sldId id="352" r:id="rId13"/>
    <p:sldId id="262" r:id="rId14"/>
    <p:sldId id="264" r:id="rId15"/>
    <p:sldId id="267" r:id="rId16"/>
    <p:sldId id="299" r:id="rId17"/>
    <p:sldId id="271" r:id="rId18"/>
    <p:sldId id="272" r:id="rId19"/>
    <p:sldId id="275" r:id="rId20"/>
    <p:sldId id="292" r:id="rId21"/>
    <p:sldId id="291" r:id="rId22"/>
    <p:sldId id="342" r:id="rId23"/>
    <p:sldId id="300" r:id="rId24"/>
    <p:sldId id="293" r:id="rId25"/>
    <p:sldId id="294" r:id="rId26"/>
    <p:sldId id="350" r:id="rId27"/>
    <p:sldId id="296" r:id="rId28"/>
    <p:sldId id="297" r:id="rId29"/>
    <p:sldId id="298" r:id="rId30"/>
    <p:sldId id="302" r:id="rId31"/>
    <p:sldId id="303" r:id="rId32"/>
    <p:sldId id="304" r:id="rId33"/>
    <p:sldId id="305" r:id="rId34"/>
    <p:sldId id="308" r:id="rId35"/>
    <p:sldId id="309" r:id="rId36"/>
    <p:sldId id="314" r:id="rId37"/>
    <p:sldId id="312" r:id="rId38"/>
    <p:sldId id="315" r:id="rId39"/>
    <p:sldId id="290" r:id="rId40"/>
    <p:sldId id="343" r:id="rId41"/>
    <p:sldId id="340" r:id="rId42"/>
    <p:sldId id="306" r:id="rId43"/>
    <p:sldId id="341" r:id="rId44"/>
    <p:sldId id="310" r:id="rId45"/>
    <p:sldId id="349" r:id="rId46"/>
    <p:sldId id="357" r:id="rId47"/>
    <p:sldId id="358" r:id="rId48"/>
    <p:sldId id="313" r:id="rId49"/>
    <p:sldId id="347" r:id="rId50"/>
    <p:sldId id="307" r:id="rId51"/>
    <p:sldId id="353" r:id="rId52"/>
    <p:sldId id="355" r:id="rId53"/>
    <p:sldId id="35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F6E78C-DC37-473D-BA38-FF3A91728895}" v="575" dt="2021-10-21T04:53:19.5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5" autoAdjust="0"/>
    <p:restoredTop sz="75510" autoAdjust="0"/>
  </p:normalViewPr>
  <p:slideViewPr>
    <p:cSldViewPr snapToGrid="0">
      <p:cViewPr varScale="1">
        <p:scale>
          <a:sx n="51" d="100"/>
          <a:sy n="51" d="100"/>
        </p:scale>
        <p:origin x="140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vijayak\Documents\GitHub\carbon-neutral-california\Test-cases\10-high-case-California-2050-withzones-newprodcosts-good-extr\inputs\components\delivery-costs.t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vijayak\Documents\GitHub\carbon-neutral-california\Test-cases\10-high-case-California-2050-withzones-newprodcosts-good-extr\inputs\components\delivery-costs.t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Pipeline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'delivery-costs'!$G$674:$G$681</c:f>
              <c:numCache>
                <c:formatCode>General</c:formatCode>
                <c:ptCount val="8"/>
                <c:pt idx="0">
                  <c:v>0</c:v>
                </c:pt>
                <c:pt idx="1">
                  <c:v>0.11153848299999999</c:v>
                </c:pt>
                <c:pt idx="2">
                  <c:v>0.18047653</c:v>
                </c:pt>
                <c:pt idx="3">
                  <c:v>0.245396274</c:v>
                </c:pt>
                <c:pt idx="4">
                  <c:v>0.318948132</c:v>
                </c:pt>
                <c:pt idx="5">
                  <c:v>0.38805399499999998</c:v>
                </c:pt>
                <c:pt idx="6">
                  <c:v>0.51211477999999999</c:v>
                </c:pt>
                <c:pt idx="7">
                  <c:v>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'delivery-costs'!$D$674:$D$681</c15:sqref>
                        </c15:formulaRef>
                      </c:ext>
                    </c:extLst>
                    <c:numCache>
                      <c:formatCode>0</c:formatCode>
                      <c:ptCount val="8"/>
                      <c:pt idx="0">
                        <c:v>1.0402359290000001</c:v>
                      </c:pt>
                      <c:pt idx="1">
                        <c:v>1.844785736</c:v>
                      </c:pt>
                      <c:pt idx="2">
                        <c:v>3.2759723760000004</c:v>
                      </c:pt>
                      <c:pt idx="3">
                        <c:v>10.343504960000001</c:v>
                      </c:pt>
                      <c:pt idx="4">
                        <c:v>32.679334750000002</c:v>
                      </c:pt>
                      <c:pt idx="5">
                        <c:v>103.2698395</c:v>
                      </c:pt>
                      <c:pt idx="6">
                        <c:v>326.37097089999997</c:v>
                      </c:pt>
                      <c:pt idx="7">
                        <c:v>1031.4812609999999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0-2F69-4002-A242-10BD45FC43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9307360"/>
        <c:axId val="569310312"/>
      </c:lineChart>
      <c:catAx>
        <c:axId val="5693073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Name plate capacity( million kg/year)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310312"/>
        <c:crosses val="autoZero"/>
        <c:auto val="1"/>
        <c:lblAlgn val="ctr"/>
        <c:lblOffset val="100"/>
        <c:noMultiLvlLbl val="0"/>
      </c:catAx>
      <c:valAx>
        <c:axId val="569310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Scale</a:t>
                </a:r>
                <a:r>
                  <a:rPr lang="en-US" baseline="0"/>
                  <a:t> factor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307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GH2 truck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'delivery-costs'!$G$682:$G$689</c:f>
              <c:numCache>
                <c:formatCode>General</c:formatCode>
                <c:ptCount val="8"/>
                <c:pt idx="0">
                  <c:v>0.73253561499999997</c:v>
                </c:pt>
                <c:pt idx="1">
                  <c:v>0.78242768200000001</c:v>
                </c:pt>
                <c:pt idx="2">
                  <c:v>0.87485940900000003</c:v>
                </c:pt>
                <c:pt idx="3">
                  <c:v>0.95722539399999995</c:v>
                </c:pt>
                <c:pt idx="4">
                  <c:v>0.98548754699999996</c:v>
                </c:pt>
                <c:pt idx="5">
                  <c:v>0.997117743</c:v>
                </c:pt>
                <c:pt idx="6">
                  <c:v>0.99893103500000002</c:v>
                </c:pt>
                <c:pt idx="7">
                  <c:v>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'delivery-costs'!$D$682:$D$689</c15:sqref>
                        </c15:formulaRef>
                      </c:ext>
                    </c:extLst>
                    <c:numCache>
                      <c:formatCode>0</c:formatCode>
                      <c:ptCount val="8"/>
                      <c:pt idx="0">
                        <c:v>1.099582584</c:v>
                      </c:pt>
                      <c:pt idx="1">
                        <c:v>1.9548134829999999</c:v>
                      </c:pt>
                      <c:pt idx="2">
                        <c:v>3.4752239700000001</c:v>
                      </c:pt>
                      <c:pt idx="3">
                        <c:v>10.9834239</c:v>
                      </c:pt>
                      <c:pt idx="4">
                        <c:v>34.713043450000001</c:v>
                      </c:pt>
                      <c:pt idx="5">
                        <c:v>109.71035959999999</c:v>
                      </c:pt>
                      <c:pt idx="6">
                        <c:v>346.73891410000004</c:v>
                      </c:pt>
                      <c:pt idx="7">
                        <c:v>1095.8661979999999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0-C77C-4B93-831C-4BE5CE800C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9307360"/>
        <c:axId val="569310312"/>
      </c:lineChart>
      <c:catAx>
        <c:axId val="5693073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Name plate capacity( million kg/year)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310312"/>
        <c:crosses val="autoZero"/>
        <c:auto val="1"/>
        <c:lblAlgn val="ctr"/>
        <c:lblOffset val="100"/>
        <c:noMultiLvlLbl val="0"/>
      </c:catAx>
      <c:valAx>
        <c:axId val="5693103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Scale</a:t>
                </a:r>
                <a:r>
                  <a:rPr lang="en-US" baseline="0"/>
                  <a:t> factor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307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LH2 truck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'delivery-costs'!$G$746:$G$753</c:f>
              <c:numCache>
                <c:formatCode>General</c:formatCode>
                <c:ptCount val="8"/>
                <c:pt idx="0">
                  <c:v>0.197184944</c:v>
                </c:pt>
                <c:pt idx="1">
                  <c:v>0.94000017400000002</c:v>
                </c:pt>
                <c:pt idx="2">
                  <c:v>0.835858938</c:v>
                </c:pt>
                <c:pt idx="3">
                  <c:v>0.92114024900000002</c:v>
                </c:pt>
                <c:pt idx="4">
                  <c:v>0.97053647799999998</c:v>
                </c:pt>
                <c:pt idx="5">
                  <c:v>0.99389044699999995</c:v>
                </c:pt>
                <c:pt idx="6">
                  <c:v>0.99793277599999997</c:v>
                </c:pt>
                <c:pt idx="7">
                  <c:v>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'delivery-costs'!$D$746:$D$753</c15:sqref>
                        </c15:formulaRef>
                      </c:ext>
                    </c:extLst>
                    <c:numCache>
                      <c:formatCode>0</c:formatCode>
                      <c:ptCount val="8"/>
                      <c:pt idx="0">
                        <c:v>1.099582584</c:v>
                      </c:pt>
                      <c:pt idx="1">
                        <c:v>1.9548134829999999</c:v>
                      </c:pt>
                      <c:pt idx="2">
                        <c:v>3.4752239700000001</c:v>
                      </c:pt>
                      <c:pt idx="3">
                        <c:v>10.9834239</c:v>
                      </c:pt>
                      <c:pt idx="4">
                        <c:v>34.713043450000001</c:v>
                      </c:pt>
                      <c:pt idx="5">
                        <c:v>109.71035959999999</c:v>
                      </c:pt>
                      <c:pt idx="6">
                        <c:v>346.73891410000004</c:v>
                      </c:pt>
                      <c:pt idx="7">
                        <c:v>1095.8661979999999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0-1206-492F-939B-EEF409DF0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9307360"/>
        <c:axId val="569310312"/>
      </c:lineChart>
      <c:catAx>
        <c:axId val="5693073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Name plate capacit( million kg/year)y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310312"/>
        <c:crosses val="autoZero"/>
        <c:auto val="1"/>
        <c:lblAlgn val="ctr"/>
        <c:lblOffset val="100"/>
        <c:noMultiLvlLbl val="0"/>
      </c:catAx>
      <c:valAx>
        <c:axId val="569310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Scale</a:t>
                </a:r>
                <a:r>
                  <a:rPr lang="en-US" baseline="0"/>
                  <a:t> factor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307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7EBC77-1BC1-4FB0-8FD7-3A51B93E3597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3F80FE9-0AC2-4520-9881-D39B84F725C4}">
      <dgm:prSet/>
      <dgm:spPr/>
      <dgm:t>
        <a:bodyPr/>
        <a:lstStyle/>
        <a:p>
          <a:r>
            <a:rPr lang="en-US"/>
            <a:t>Background</a:t>
          </a:r>
        </a:p>
      </dgm:t>
    </dgm:pt>
    <dgm:pt modelId="{D3F59F60-E34B-4BDD-9D5B-D7EE38503AF9}" type="parTrans" cxnId="{49047221-D4EF-4F8F-B758-B2B4C87C520C}">
      <dgm:prSet/>
      <dgm:spPr/>
      <dgm:t>
        <a:bodyPr/>
        <a:lstStyle/>
        <a:p>
          <a:endParaRPr lang="en-US"/>
        </a:p>
      </dgm:t>
    </dgm:pt>
    <dgm:pt modelId="{B6F35EC3-0A2B-403D-9E1A-00402DA1531B}" type="sibTrans" cxnId="{49047221-D4EF-4F8F-B758-B2B4C87C520C}">
      <dgm:prSet/>
      <dgm:spPr/>
      <dgm:t>
        <a:bodyPr/>
        <a:lstStyle/>
        <a:p>
          <a:endParaRPr lang="en-US"/>
        </a:p>
      </dgm:t>
    </dgm:pt>
    <dgm:pt modelId="{0934EC04-90AA-4BBD-B276-47665509AB6D}">
      <dgm:prSet/>
      <dgm:spPr/>
      <dgm:t>
        <a:bodyPr/>
        <a:lstStyle/>
        <a:p>
          <a:r>
            <a:rPr lang="en-US" dirty="0"/>
            <a:t>Modelling Approach- SERA optimization, interaction with other models and scenarios</a:t>
          </a:r>
        </a:p>
      </dgm:t>
    </dgm:pt>
    <dgm:pt modelId="{325BABFE-0A24-446A-89A0-C5CEB3A31069}" type="parTrans" cxnId="{80C4318D-F640-44A8-926D-C0539C6C4B59}">
      <dgm:prSet/>
      <dgm:spPr/>
      <dgm:t>
        <a:bodyPr/>
        <a:lstStyle/>
        <a:p>
          <a:endParaRPr lang="en-US"/>
        </a:p>
      </dgm:t>
    </dgm:pt>
    <dgm:pt modelId="{CE3994FE-5453-49DB-B123-41B1535A1460}" type="sibTrans" cxnId="{80C4318D-F640-44A8-926D-C0539C6C4B59}">
      <dgm:prSet/>
      <dgm:spPr/>
      <dgm:t>
        <a:bodyPr/>
        <a:lstStyle/>
        <a:p>
          <a:endParaRPr lang="en-US"/>
        </a:p>
      </dgm:t>
    </dgm:pt>
    <dgm:pt modelId="{B2762B35-5A96-44A1-9B6D-12B972BAA0BB}">
      <dgm:prSet/>
      <dgm:spPr/>
      <dgm:t>
        <a:bodyPr/>
        <a:lstStyle/>
        <a:p>
          <a:r>
            <a:rPr lang="en-US"/>
            <a:t>Results</a:t>
          </a:r>
        </a:p>
      </dgm:t>
    </dgm:pt>
    <dgm:pt modelId="{9EA1F74B-4B15-4852-8BE2-FB11B05CBE84}" type="parTrans" cxnId="{2B4911B8-6164-4B71-AB2C-3FC20FE6AA79}">
      <dgm:prSet/>
      <dgm:spPr/>
      <dgm:t>
        <a:bodyPr/>
        <a:lstStyle/>
        <a:p>
          <a:endParaRPr lang="en-US"/>
        </a:p>
      </dgm:t>
    </dgm:pt>
    <dgm:pt modelId="{944A5811-DAA1-4710-94CE-E355DDB3FFDD}" type="sibTrans" cxnId="{2B4911B8-6164-4B71-AB2C-3FC20FE6AA79}">
      <dgm:prSet/>
      <dgm:spPr/>
      <dgm:t>
        <a:bodyPr/>
        <a:lstStyle/>
        <a:p>
          <a:endParaRPr lang="en-US"/>
        </a:p>
      </dgm:t>
    </dgm:pt>
    <dgm:pt modelId="{47898C83-3100-41C0-832F-4E690D729E78}">
      <dgm:prSet/>
      <dgm:spPr/>
      <dgm:t>
        <a:bodyPr/>
        <a:lstStyle/>
        <a:p>
          <a:r>
            <a:rPr lang="en-US"/>
            <a:t>Conclusions and Future work</a:t>
          </a:r>
        </a:p>
      </dgm:t>
    </dgm:pt>
    <dgm:pt modelId="{ACAB3CC3-8698-401E-9766-8BEAD50FD629}" type="parTrans" cxnId="{5BC39C96-E181-49D4-8308-DE6F3F6319D6}">
      <dgm:prSet/>
      <dgm:spPr/>
      <dgm:t>
        <a:bodyPr/>
        <a:lstStyle/>
        <a:p>
          <a:endParaRPr lang="en-US"/>
        </a:p>
      </dgm:t>
    </dgm:pt>
    <dgm:pt modelId="{6DFC6A17-28A3-4E26-A31A-835E7005F56A}" type="sibTrans" cxnId="{5BC39C96-E181-49D4-8308-DE6F3F6319D6}">
      <dgm:prSet/>
      <dgm:spPr/>
      <dgm:t>
        <a:bodyPr/>
        <a:lstStyle/>
        <a:p>
          <a:endParaRPr lang="en-US"/>
        </a:p>
      </dgm:t>
    </dgm:pt>
    <dgm:pt modelId="{C359156A-AB87-4DC9-BEAE-207616F18BA2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Research Questions</a:t>
          </a:r>
        </a:p>
      </dgm:t>
    </dgm:pt>
    <dgm:pt modelId="{8B762385-CDE4-4EC3-A98B-B5C565A1E7DB}" type="sibTrans" cxnId="{DCADFFA8-304A-4145-8EF7-4E3B779F95B3}">
      <dgm:prSet/>
      <dgm:spPr/>
      <dgm:t>
        <a:bodyPr/>
        <a:lstStyle/>
        <a:p>
          <a:endParaRPr lang="en-US"/>
        </a:p>
      </dgm:t>
    </dgm:pt>
    <dgm:pt modelId="{8A5D5645-5BDE-4D6D-A346-D5E2AC6E4586}" type="parTrans" cxnId="{DCADFFA8-304A-4145-8EF7-4E3B779F95B3}">
      <dgm:prSet/>
      <dgm:spPr/>
      <dgm:t>
        <a:bodyPr/>
        <a:lstStyle/>
        <a:p>
          <a:endParaRPr lang="en-US"/>
        </a:p>
      </dgm:t>
    </dgm:pt>
    <dgm:pt modelId="{CB900057-11C4-496F-BC89-D6BDB2632EB1}" type="pres">
      <dgm:prSet presAssocID="{DA7EBC77-1BC1-4FB0-8FD7-3A51B93E3597}" presName="vert0" presStyleCnt="0">
        <dgm:presLayoutVars>
          <dgm:dir/>
          <dgm:animOne val="branch"/>
          <dgm:animLvl val="lvl"/>
        </dgm:presLayoutVars>
      </dgm:prSet>
      <dgm:spPr/>
    </dgm:pt>
    <dgm:pt modelId="{4995C024-C100-4F31-ADA1-0796C305AC5F}" type="pres">
      <dgm:prSet presAssocID="{43F80FE9-0AC2-4520-9881-D39B84F725C4}" presName="thickLine" presStyleLbl="alignNode1" presStyleIdx="0" presStyleCnt="5"/>
      <dgm:spPr/>
    </dgm:pt>
    <dgm:pt modelId="{CCFC3237-E659-4E2B-A148-D90A49062FFB}" type="pres">
      <dgm:prSet presAssocID="{43F80FE9-0AC2-4520-9881-D39B84F725C4}" presName="horz1" presStyleCnt="0"/>
      <dgm:spPr/>
    </dgm:pt>
    <dgm:pt modelId="{0FFA78CB-0935-439C-8D2D-3828F97ACDF5}" type="pres">
      <dgm:prSet presAssocID="{43F80FE9-0AC2-4520-9881-D39B84F725C4}" presName="tx1" presStyleLbl="revTx" presStyleIdx="0" presStyleCnt="5"/>
      <dgm:spPr/>
    </dgm:pt>
    <dgm:pt modelId="{62B356CB-51E4-41C6-A267-232991FDB6EA}" type="pres">
      <dgm:prSet presAssocID="{43F80FE9-0AC2-4520-9881-D39B84F725C4}" presName="vert1" presStyleCnt="0"/>
      <dgm:spPr/>
    </dgm:pt>
    <dgm:pt modelId="{04F09342-C4C0-4DB1-BBC0-366727D4DCA7}" type="pres">
      <dgm:prSet presAssocID="{C359156A-AB87-4DC9-BEAE-207616F18BA2}" presName="thickLine" presStyleLbl="alignNode1" presStyleIdx="1" presStyleCnt="5"/>
      <dgm:spPr/>
    </dgm:pt>
    <dgm:pt modelId="{86C76805-33FC-415A-87DB-47D2E240EB18}" type="pres">
      <dgm:prSet presAssocID="{C359156A-AB87-4DC9-BEAE-207616F18BA2}" presName="horz1" presStyleCnt="0"/>
      <dgm:spPr/>
    </dgm:pt>
    <dgm:pt modelId="{AEBC9301-68A9-412B-B7F7-A2AADCF40FF9}" type="pres">
      <dgm:prSet presAssocID="{C359156A-AB87-4DC9-BEAE-207616F18BA2}" presName="tx1" presStyleLbl="revTx" presStyleIdx="1" presStyleCnt="5"/>
      <dgm:spPr/>
    </dgm:pt>
    <dgm:pt modelId="{B0B85D66-6CB9-4BA8-A456-C2E69BDAB0BE}" type="pres">
      <dgm:prSet presAssocID="{C359156A-AB87-4DC9-BEAE-207616F18BA2}" presName="vert1" presStyleCnt="0"/>
      <dgm:spPr/>
    </dgm:pt>
    <dgm:pt modelId="{73565C0A-CB5F-4C94-8FAA-C183566E47E2}" type="pres">
      <dgm:prSet presAssocID="{0934EC04-90AA-4BBD-B276-47665509AB6D}" presName="thickLine" presStyleLbl="alignNode1" presStyleIdx="2" presStyleCnt="5"/>
      <dgm:spPr/>
    </dgm:pt>
    <dgm:pt modelId="{56A3FC1C-4A6A-42DC-91D5-517B252E7AE4}" type="pres">
      <dgm:prSet presAssocID="{0934EC04-90AA-4BBD-B276-47665509AB6D}" presName="horz1" presStyleCnt="0"/>
      <dgm:spPr/>
    </dgm:pt>
    <dgm:pt modelId="{7976C405-A3D8-48AD-BC01-0304B3A67BE5}" type="pres">
      <dgm:prSet presAssocID="{0934EC04-90AA-4BBD-B276-47665509AB6D}" presName="tx1" presStyleLbl="revTx" presStyleIdx="2" presStyleCnt="5"/>
      <dgm:spPr/>
    </dgm:pt>
    <dgm:pt modelId="{9CC95106-C6CB-4468-BDE6-389A05FCFF4C}" type="pres">
      <dgm:prSet presAssocID="{0934EC04-90AA-4BBD-B276-47665509AB6D}" presName="vert1" presStyleCnt="0"/>
      <dgm:spPr/>
    </dgm:pt>
    <dgm:pt modelId="{52E3C35F-8111-4580-8FCF-3C9DAED8E059}" type="pres">
      <dgm:prSet presAssocID="{B2762B35-5A96-44A1-9B6D-12B972BAA0BB}" presName="thickLine" presStyleLbl="alignNode1" presStyleIdx="3" presStyleCnt="5"/>
      <dgm:spPr/>
    </dgm:pt>
    <dgm:pt modelId="{2ED181DB-0509-4373-9084-7643D6E0C65A}" type="pres">
      <dgm:prSet presAssocID="{B2762B35-5A96-44A1-9B6D-12B972BAA0BB}" presName="horz1" presStyleCnt="0"/>
      <dgm:spPr/>
    </dgm:pt>
    <dgm:pt modelId="{2BD3CFF0-0A8E-4F6E-BE17-2F2AD7D74C19}" type="pres">
      <dgm:prSet presAssocID="{B2762B35-5A96-44A1-9B6D-12B972BAA0BB}" presName="tx1" presStyleLbl="revTx" presStyleIdx="3" presStyleCnt="5"/>
      <dgm:spPr/>
    </dgm:pt>
    <dgm:pt modelId="{E42D4D36-8114-4851-88A7-56CD99C20C8E}" type="pres">
      <dgm:prSet presAssocID="{B2762B35-5A96-44A1-9B6D-12B972BAA0BB}" presName="vert1" presStyleCnt="0"/>
      <dgm:spPr/>
    </dgm:pt>
    <dgm:pt modelId="{2C18272E-DB63-43BA-8EF4-BD39A2484FED}" type="pres">
      <dgm:prSet presAssocID="{47898C83-3100-41C0-832F-4E690D729E78}" presName="thickLine" presStyleLbl="alignNode1" presStyleIdx="4" presStyleCnt="5"/>
      <dgm:spPr/>
    </dgm:pt>
    <dgm:pt modelId="{3B688E76-9205-4D46-B335-48DF0E54917C}" type="pres">
      <dgm:prSet presAssocID="{47898C83-3100-41C0-832F-4E690D729E78}" presName="horz1" presStyleCnt="0"/>
      <dgm:spPr/>
    </dgm:pt>
    <dgm:pt modelId="{5F8576E2-8244-4727-844F-68DAFECE6662}" type="pres">
      <dgm:prSet presAssocID="{47898C83-3100-41C0-832F-4E690D729E78}" presName="tx1" presStyleLbl="revTx" presStyleIdx="4" presStyleCnt="5"/>
      <dgm:spPr/>
    </dgm:pt>
    <dgm:pt modelId="{77040515-D9DE-4C3F-AFA9-C47BADF48B10}" type="pres">
      <dgm:prSet presAssocID="{47898C83-3100-41C0-832F-4E690D729E78}" presName="vert1" presStyleCnt="0"/>
      <dgm:spPr/>
    </dgm:pt>
  </dgm:ptLst>
  <dgm:cxnLst>
    <dgm:cxn modelId="{7C0F411A-5F51-4469-9154-89E6F107C5DB}" type="presOf" srcId="{43F80FE9-0AC2-4520-9881-D39B84F725C4}" destId="{0FFA78CB-0935-439C-8D2D-3828F97ACDF5}" srcOrd="0" destOrd="0" presId="urn:microsoft.com/office/officeart/2008/layout/LinedList"/>
    <dgm:cxn modelId="{49047221-D4EF-4F8F-B758-B2B4C87C520C}" srcId="{DA7EBC77-1BC1-4FB0-8FD7-3A51B93E3597}" destId="{43F80FE9-0AC2-4520-9881-D39B84F725C4}" srcOrd="0" destOrd="0" parTransId="{D3F59F60-E34B-4BDD-9D5B-D7EE38503AF9}" sibTransId="{B6F35EC3-0A2B-403D-9E1A-00402DA1531B}"/>
    <dgm:cxn modelId="{DD508B38-AE72-474B-9B78-0FAE4730F619}" type="presOf" srcId="{DA7EBC77-1BC1-4FB0-8FD7-3A51B93E3597}" destId="{CB900057-11C4-496F-BC89-D6BDB2632EB1}" srcOrd="0" destOrd="0" presId="urn:microsoft.com/office/officeart/2008/layout/LinedList"/>
    <dgm:cxn modelId="{8DB1C962-9A4F-48EB-956E-52F92172615F}" type="presOf" srcId="{47898C83-3100-41C0-832F-4E690D729E78}" destId="{5F8576E2-8244-4727-844F-68DAFECE6662}" srcOrd="0" destOrd="0" presId="urn:microsoft.com/office/officeart/2008/layout/LinedList"/>
    <dgm:cxn modelId="{F47CFD86-2DD7-4049-AEA0-33A55AB1B471}" type="presOf" srcId="{0934EC04-90AA-4BBD-B276-47665509AB6D}" destId="{7976C405-A3D8-48AD-BC01-0304B3A67BE5}" srcOrd="0" destOrd="0" presId="urn:microsoft.com/office/officeart/2008/layout/LinedList"/>
    <dgm:cxn modelId="{2D6A7889-8C71-46A8-AE57-E746321A31FC}" type="presOf" srcId="{B2762B35-5A96-44A1-9B6D-12B972BAA0BB}" destId="{2BD3CFF0-0A8E-4F6E-BE17-2F2AD7D74C19}" srcOrd="0" destOrd="0" presId="urn:microsoft.com/office/officeart/2008/layout/LinedList"/>
    <dgm:cxn modelId="{80C4318D-F640-44A8-926D-C0539C6C4B59}" srcId="{DA7EBC77-1BC1-4FB0-8FD7-3A51B93E3597}" destId="{0934EC04-90AA-4BBD-B276-47665509AB6D}" srcOrd="2" destOrd="0" parTransId="{325BABFE-0A24-446A-89A0-C5CEB3A31069}" sibTransId="{CE3994FE-5453-49DB-B123-41B1535A1460}"/>
    <dgm:cxn modelId="{5BC39C96-E181-49D4-8308-DE6F3F6319D6}" srcId="{DA7EBC77-1BC1-4FB0-8FD7-3A51B93E3597}" destId="{47898C83-3100-41C0-832F-4E690D729E78}" srcOrd="4" destOrd="0" parTransId="{ACAB3CC3-8698-401E-9766-8BEAD50FD629}" sibTransId="{6DFC6A17-28A3-4E26-A31A-835E7005F56A}"/>
    <dgm:cxn modelId="{DCADFFA8-304A-4145-8EF7-4E3B779F95B3}" srcId="{DA7EBC77-1BC1-4FB0-8FD7-3A51B93E3597}" destId="{C359156A-AB87-4DC9-BEAE-207616F18BA2}" srcOrd="1" destOrd="0" parTransId="{8A5D5645-5BDE-4D6D-A346-D5E2AC6E4586}" sibTransId="{8B762385-CDE4-4EC3-A98B-B5C565A1E7DB}"/>
    <dgm:cxn modelId="{2B4911B8-6164-4B71-AB2C-3FC20FE6AA79}" srcId="{DA7EBC77-1BC1-4FB0-8FD7-3A51B93E3597}" destId="{B2762B35-5A96-44A1-9B6D-12B972BAA0BB}" srcOrd="3" destOrd="0" parTransId="{9EA1F74B-4B15-4852-8BE2-FB11B05CBE84}" sibTransId="{944A5811-DAA1-4710-94CE-E355DDB3FFDD}"/>
    <dgm:cxn modelId="{A8225EFB-2E1B-4F7C-BE9E-729642B32824}" type="presOf" srcId="{C359156A-AB87-4DC9-BEAE-207616F18BA2}" destId="{AEBC9301-68A9-412B-B7F7-A2AADCF40FF9}" srcOrd="0" destOrd="0" presId="urn:microsoft.com/office/officeart/2008/layout/LinedList"/>
    <dgm:cxn modelId="{7207664E-FD95-4215-9278-A176785177CF}" type="presParOf" srcId="{CB900057-11C4-496F-BC89-D6BDB2632EB1}" destId="{4995C024-C100-4F31-ADA1-0796C305AC5F}" srcOrd="0" destOrd="0" presId="urn:microsoft.com/office/officeart/2008/layout/LinedList"/>
    <dgm:cxn modelId="{D6FBEA0A-21CB-4C2C-8202-6BB1F820BE6D}" type="presParOf" srcId="{CB900057-11C4-496F-BC89-D6BDB2632EB1}" destId="{CCFC3237-E659-4E2B-A148-D90A49062FFB}" srcOrd="1" destOrd="0" presId="urn:microsoft.com/office/officeart/2008/layout/LinedList"/>
    <dgm:cxn modelId="{86060B91-7FC1-4A5F-86D2-A802E7A372C3}" type="presParOf" srcId="{CCFC3237-E659-4E2B-A148-D90A49062FFB}" destId="{0FFA78CB-0935-439C-8D2D-3828F97ACDF5}" srcOrd="0" destOrd="0" presId="urn:microsoft.com/office/officeart/2008/layout/LinedList"/>
    <dgm:cxn modelId="{627F5C9E-21F2-4886-832A-F942CEDBCAC7}" type="presParOf" srcId="{CCFC3237-E659-4E2B-A148-D90A49062FFB}" destId="{62B356CB-51E4-41C6-A267-232991FDB6EA}" srcOrd="1" destOrd="0" presId="urn:microsoft.com/office/officeart/2008/layout/LinedList"/>
    <dgm:cxn modelId="{2A74E5C8-ECFA-4493-BCFC-B365F42D4558}" type="presParOf" srcId="{CB900057-11C4-496F-BC89-D6BDB2632EB1}" destId="{04F09342-C4C0-4DB1-BBC0-366727D4DCA7}" srcOrd="2" destOrd="0" presId="urn:microsoft.com/office/officeart/2008/layout/LinedList"/>
    <dgm:cxn modelId="{18C5BD13-E8EE-428E-BB74-20F02E3C5545}" type="presParOf" srcId="{CB900057-11C4-496F-BC89-D6BDB2632EB1}" destId="{86C76805-33FC-415A-87DB-47D2E240EB18}" srcOrd="3" destOrd="0" presId="urn:microsoft.com/office/officeart/2008/layout/LinedList"/>
    <dgm:cxn modelId="{CFD17C26-810D-45FF-9AEA-7BBB3E0A614A}" type="presParOf" srcId="{86C76805-33FC-415A-87DB-47D2E240EB18}" destId="{AEBC9301-68A9-412B-B7F7-A2AADCF40FF9}" srcOrd="0" destOrd="0" presId="urn:microsoft.com/office/officeart/2008/layout/LinedList"/>
    <dgm:cxn modelId="{913FDCF7-74F7-4978-84E6-2411EB6C2C89}" type="presParOf" srcId="{86C76805-33FC-415A-87DB-47D2E240EB18}" destId="{B0B85D66-6CB9-4BA8-A456-C2E69BDAB0BE}" srcOrd="1" destOrd="0" presId="urn:microsoft.com/office/officeart/2008/layout/LinedList"/>
    <dgm:cxn modelId="{282113E0-5062-4639-9320-476109F73AF6}" type="presParOf" srcId="{CB900057-11C4-496F-BC89-D6BDB2632EB1}" destId="{73565C0A-CB5F-4C94-8FAA-C183566E47E2}" srcOrd="4" destOrd="0" presId="urn:microsoft.com/office/officeart/2008/layout/LinedList"/>
    <dgm:cxn modelId="{78EBEFEC-D841-43CC-A3D1-A1758CA19834}" type="presParOf" srcId="{CB900057-11C4-496F-BC89-D6BDB2632EB1}" destId="{56A3FC1C-4A6A-42DC-91D5-517B252E7AE4}" srcOrd="5" destOrd="0" presId="urn:microsoft.com/office/officeart/2008/layout/LinedList"/>
    <dgm:cxn modelId="{D9A2D924-F43D-4589-A76F-17F9B68730C7}" type="presParOf" srcId="{56A3FC1C-4A6A-42DC-91D5-517B252E7AE4}" destId="{7976C405-A3D8-48AD-BC01-0304B3A67BE5}" srcOrd="0" destOrd="0" presId="urn:microsoft.com/office/officeart/2008/layout/LinedList"/>
    <dgm:cxn modelId="{7D364BBC-C029-4A39-B119-0EF78B8F0480}" type="presParOf" srcId="{56A3FC1C-4A6A-42DC-91D5-517B252E7AE4}" destId="{9CC95106-C6CB-4468-BDE6-389A05FCFF4C}" srcOrd="1" destOrd="0" presId="urn:microsoft.com/office/officeart/2008/layout/LinedList"/>
    <dgm:cxn modelId="{5230439E-3BE1-4B02-BB0B-314E4825C19B}" type="presParOf" srcId="{CB900057-11C4-496F-BC89-D6BDB2632EB1}" destId="{52E3C35F-8111-4580-8FCF-3C9DAED8E059}" srcOrd="6" destOrd="0" presId="urn:microsoft.com/office/officeart/2008/layout/LinedList"/>
    <dgm:cxn modelId="{AC9A323E-973C-46E9-9B2D-2779646D35DD}" type="presParOf" srcId="{CB900057-11C4-496F-BC89-D6BDB2632EB1}" destId="{2ED181DB-0509-4373-9084-7643D6E0C65A}" srcOrd="7" destOrd="0" presId="urn:microsoft.com/office/officeart/2008/layout/LinedList"/>
    <dgm:cxn modelId="{14D7EBEB-1484-4EDE-9B3B-42B27E523C7F}" type="presParOf" srcId="{2ED181DB-0509-4373-9084-7643D6E0C65A}" destId="{2BD3CFF0-0A8E-4F6E-BE17-2F2AD7D74C19}" srcOrd="0" destOrd="0" presId="urn:microsoft.com/office/officeart/2008/layout/LinedList"/>
    <dgm:cxn modelId="{6F700D08-CC3B-47F7-B7D9-BD08A1BB0E89}" type="presParOf" srcId="{2ED181DB-0509-4373-9084-7643D6E0C65A}" destId="{E42D4D36-8114-4851-88A7-56CD99C20C8E}" srcOrd="1" destOrd="0" presId="urn:microsoft.com/office/officeart/2008/layout/LinedList"/>
    <dgm:cxn modelId="{F9ADA564-70E1-40B0-BBA1-8D6C6EB360D1}" type="presParOf" srcId="{CB900057-11C4-496F-BC89-D6BDB2632EB1}" destId="{2C18272E-DB63-43BA-8EF4-BD39A2484FED}" srcOrd="8" destOrd="0" presId="urn:microsoft.com/office/officeart/2008/layout/LinedList"/>
    <dgm:cxn modelId="{2742414D-9E77-46E7-9978-D683ACD6C50D}" type="presParOf" srcId="{CB900057-11C4-496F-BC89-D6BDB2632EB1}" destId="{3B688E76-9205-4D46-B335-48DF0E54917C}" srcOrd="9" destOrd="0" presId="urn:microsoft.com/office/officeart/2008/layout/LinedList"/>
    <dgm:cxn modelId="{B62C31DE-72B7-4AFE-A1FD-98CF85491258}" type="presParOf" srcId="{3B688E76-9205-4D46-B335-48DF0E54917C}" destId="{5F8576E2-8244-4727-844F-68DAFECE6662}" srcOrd="0" destOrd="0" presId="urn:microsoft.com/office/officeart/2008/layout/LinedList"/>
    <dgm:cxn modelId="{046FC0EF-4D58-47DF-BC1F-65E16899A120}" type="presParOf" srcId="{3B688E76-9205-4D46-B335-48DF0E54917C}" destId="{77040515-D9DE-4C3F-AFA9-C47BADF48B1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95C024-C100-4F31-ADA1-0796C305AC5F}">
      <dsp:nvSpPr>
        <dsp:cNvPr id="0" name=""/>
        <dsp:cNvSpPr/>
      </dsp:nvSpPr>
      <dsp:spPr>
        <a:xfrm>
          <a:off x="0" y="753"/>
          <a:ext cx="1219200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FA78CB-0935-439C-8D2D-3828F97ACDF5}">
      <dsp:nvSpPr>
        <dsp:cNvPr id="0" name=""/>
        <dsp:cNvSpPr/>
      </dsp:nvSpPr>
      <dsp:spPr>
        <a:xfrm>
          <a:off x="0" y="753"/>
          <a:ext cx="12192001" cy="1234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Background</a:t>
          </a:r>
        </a:p>
      </dsp:txBody>
      <dsp:txXfrm>
        <a:off x="0" y="753"/>
        <a:ext cx="12192001" cy="1234138"/>
      </dsp:txXfrm>
    </dsp:sp>
    <dsp:sp modelId="{04F09342-C4C0-4DB1-BBC0-366727D4DCA7}">
      <dsp:nvSpPr>
        <dsp:cNvPr id="0" name=""/>
        <dsp:cNvSpPr/>
      </dsp:nvSpPr>
      <dsp:spPr>
        <a:xfrm>
          <a:off x="0" y="1234892"/>
          <a:ext cx="1219200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BC9301-68A9-412B-B7F7-A2AADCF40FF9}">
      <dsp:nvSpPr>
        <dsp:cNvPr id="0" name=""/>
        <dsp:cNvSpPr/>
      </dsp:nvSpPr>
      <dsp:spPr>
        <a:xfrm>
          <a:off x="0" y="1234892"/>
          <a:ext cx="12192001" cy="1234138"/>
        </a:xfrm>
        <a:prstGeom prst="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Research Questions</a:t>
          </a:r>
        </a:p>
      </dsp:txBody>
      <dsp:txXfrm>
        <a:off x="0" y="1234892"/>
        <a:ext cx="12192001" cy="1234138"/>
      </dsp:txXfrm>
    </dsp:sp>
    <dsp:sp modelId="{73565C0A-CB5F-4C94-8FAA-C183566E47E2}">
      <dsp:nvSpPr>
        <dsp:cNvPr id="0" name=""/>
        <dsp:cNvSpPr/>
      </dsp:nvSpPr>
      <dsp:spPr>
        <a:xfrm>
          <a:off x="0" y="2469030"/>
          <a:ext cx="1219200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76C405-A3D8-48AD-BC01-0304B3A67BE5}">
      <dsp:nvSpPr>
        <dsp:cNvPr id="0" name=""/>
        <dsp:cNvSpPr/>
      </dsp:nvSpPr>
      <dsp:spPr>
        <a:xfrm>
          <a:off x="0" y="2469030"/>
          <a:ext cx="12192001" cy="1234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Modelling Approach- SERA optimization, interaction with other models and scenarios</a:t>
          </a:r>
        </a:p>
      </dsp:txBody>
      <dsp:txXfrm>
        <a:off x="0" y="2469030"/>
        <a:ext cx="12192001" cy="1234138"/>
      </dsp:txXfrm>
    </dsp:sp>
    <dsp:sp modelId="{52E3C35F-8111-4580-8FCF-3C9DAED8E059}">
      <dsp:nvSpPr>
        <dsp:cNvPr id="0" name=""/>
        <dsp:cNvSpPr/>
      </dsp:nvSpPr>
      <dsp:spPr>
        <a:xfrm>
          <a:off x="0" y="3703169"/>
          <a:ext cx="1219200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BD3CFF0-0A8E-4F6E-BE17-2F2AD7D74C19}">
      <dsp:nvSpPr>
        <dsp:cNvPr id="0" name=""/>
        <dsp:cNvSpPr/>
      </dsp:nvSpPr>
      <dsp:spPr>
        <a:xfrm>
          <a:off x="0" y="3703169"/>
          <a:ext cx="12192001" cy="1234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Results</a:t>
          </a:r>
        </a:p>
      </dsp:txBody>
      <dsp:txXfrm>
        <a:off x="0" y="3703169"/>
        <a:ext cx="12192001" cy="1234138"/>
      </dsp:txXfrm>
    </dsp:sp>
    <dsp:sp modelId="{2C18272E-DB63-43BA-8EF4-BD39A2484FED}">
      <dsp:nvSpPr>
        <dsp:cNvPr id="0" name=""/>
        <dsp:cNvSpPr/>
      </dsp:nvSpPr>
      <dsp:spPr>
        <a:xfrm>
          <a:off x="0" y="4937307"/>
          <a:ext cx="1219200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8576E2-8244-4727-844F-68DAFECE6662}">
      <dsp:nvSpPr>
        <dsp:cNvPr id="0" name=""/>
        <dsp:cNvSpPr/>
      </dsp:nvSpPr>
      <dsp:spPr>
        <a:xfrm>
          <a:off x="0" y="4937307"/>
          <a:ext cx="12192001" cy="1234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Conclusions and Future work</a:t>
          </a:r>
        </a:p>
      </dsp:txBody>
      <dsp:txXfrm>
        <a:off x="0" y="4937307"/>
        <a:ext cx="12192001" cy="1234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C4EF0A-FCBA-483B-B5A0-67A471BE35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022D46-5AFD-4926-9E01-B7337E0D44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6420-0B3C-401C-8B7B-F8116371EFFF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3A0B5-3973-4FE0-88A6-4D91801CEA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BFD6D-6B62-42C7-B3AF-4B3073B796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58B21-0248-49FD-83A9-D6D7346E4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567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A32A2-21CB-49F0-82D4-9C0B92AEE6EC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DF013-6463-4F57-AB58-653EEB0C8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69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14273-A02C-421F-90BB-08E5EC00015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001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64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71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27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83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59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53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0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7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797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45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86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84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91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6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79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81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33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55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031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978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14273-A02C-421F-90BB-08E5EC00015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91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8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14273-A02C-421F-90BB-08E5EC00015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56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80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84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09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43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F013-6463-4F57-AB58-653EEB0C80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3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A42BA-DE4F-4EDD-BF9D-4B584A2E0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72909-F3E5-4D4D-9488-D1B043304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AF199-3443-4E82-9E3B-9CEA1C4D1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454F-606B-4D32-8B0C-C5730F7B9076}" type="datetime1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577C3-C505-4A69-BBD3-D47E495C8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56786-D252-42B7-9C1C-36EBCFA11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2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2515-48B9-47AE-8479-FF39DAAA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156B09-3AFD-4ACC-BE8C-973BF0D78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5EA78-647B-4255-B2FB-245F9D997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61ED-7066-41BC-888A-7DAF0C962CC6}" type="datetime1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15DE5-CE57-49B6-8CD2-CC7A6DD94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FE6C9-457C-4ABB-898A-1174B39D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4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6C8671-96DD-490D-8F17-5C96CE812A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EE5E2-197F-401D-B573-2AEA9E985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70A62-CD4E-42B6-822A-3CE35CD20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C386-4480-40A6-BE3C-53852FFA8E56}" type="datetime1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CCB7-FCAE-46A9-8B9A-BD971ABC4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72736-7BC6-439B-8A42-F2F1386E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20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12B62A8-1B66-4244-87C2-9B88E03D0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880" y="2249104"/>
            <a:ext cx="6985782" cy="913231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022851"/>
                </a:solidFill>
                <a:latin typeface="Arial Black" panose="020B0A04020102020204" pitchFamily="34" charset="0"/>
              </a:rPr>
              <a:t>[Presentation Title]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FB442F3-93C1-9B4E-96F0-1377B672B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1880" y="3649946"/>
            <a:ext cx="6258951" cy="47105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rgbClr val="022851"/>
                </a:solidFill>
              </a:defRPr>
            </a:lvl1pPr>
          </a:lstStyle>
          <a:p>
            <a:pPr algn="l"/>
            <a:r>
              <a:rPr lang="en-US" dirty="0">
                <a:solidFill>
                  <a:srgbClr val="022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[Presentation subtitle]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75260C-1B74-D344-8C5D-486661064B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20036" y="6268127"/>
            <a:ext cx="4157664" cy="47110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C5C413-092F-6C4C-878A-F585EA71899F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880" y="3406140"/>
            <a:ext cx="8580121" cy="0"/>
          </a:xfrm>
          <a:prstGeom prst="line">
            <a:avLst/>
          </a:prstGeom>
          <a:ln w="38100"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6298" y="-11706"/>
            <a:ext cx="0" cy="6939023"/>
          </a:xfrm>
          <a:prstGeom prst="line">
            <a:avLst/>
          </a:prstGeom>
          <a:ln w="127000"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611880" y="4673178"/>
            <a:ext cx="6259512" cy="431800"/>
          </a:xfrm>
        </p:spPr>
        <p:txBody>
          <a:bodyPr/>
          <a:lstStyle>
            <a:lvl2pPr marL="0" indent="0">
              <a:buNone/>
              <a:defRPr sz="2400"/>
            </a:lvl2pPr>
          </a:lstStyle>
          <a:p>
            <a:pPr lvl="1"/>
            <a:r>
              <a:rPr lang="en-US" dirty="0"/>
              <a:t>Presenter Name </a:t>
            </a:r>
          </a:p>
          <a:p>
            <a:pPr lvl="1"/>
            <a:r>
              <a:rPr lang="en-US" dirty="0"/>
              <a:t>Affiliation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4300" y="0"/>
            <a:ext cx="22860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14300" y="2302729"/>
            <a:ext cx="228600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14300" y="4610025"/>
            <a:ext cx="22860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2756608" y="6268128"/>
            <a:ext cx="4348163" cy="47110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Other Logo</a:t>
            </a:r>
          </a:p>
        </p:txBody>
      </p:sp>
    </p:spTree>
    <p:extLst>
      <p:ext uri="{BB962C8B-B14F-4D97-AF65-F5344CB8AC3E}">
        <p14:creationId xmlns:p14="http://schemas.microsoft.com/office/powerpoint/2010/main" val="86044224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0E865-F291-4C24-A2E8-6366D90C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4996E-5A97-4B88-8387-FEBB9E9C0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95696-577C-4222-BDDF-FBDDEFB4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7CF5-5E02-42A1-9275-B3E31415054B}" type="datetime1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574CB-0718-4BF6-99A7-D984129A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2562" y="649287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E1A6C-9FB6-4327-AF2F-03560850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40381" y="6492875"/>
            <a:ext cx="2743200" cy="365125"/>
          </a:xfrm>
        </p:spPr>
        <p:txBody>
          <a:bodyPr/>
          <a:lstStyle/>
          <a:p>
            <a:fld id="{48E1E9ED-3611-4C26-A17D-A75050596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40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BEBB-7381-4759-8C8A-C510B9EC4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EAB4-735C-4E01-AACA-B9B24514F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6317C-E731-45A7-88CF-1ECC9A125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81D-7459-43BF-B0AD-57DF49C37A30}" type="datetime1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FB9DF-A003-4C5A-98F3-5BA722F4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774A6-D210-4EA8-9FEC-A4AF63F7F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60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3047A-1700-4EB0-A063-C1EE8343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1E534-F992-462F-A505-E712CAC9D1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C324D-A72C-4E63-8D0E-352820743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519B1-8F74-43C4-BD8B-FCB902C62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0EA9A-BF6F-453D-A6AF-19445328C350}" type="datetime1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EC5A1-B56B-4098-A48B-4FAF4656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C50CF-867A-48E3-B18E-84781167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06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AA4E-E229-498D-9232-1617C11FC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2DE67-C608-458F-A486-9CED458F4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E8ADC7-82A2-4C8F-8717-0FFD2E0D8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B7EE43-4C89-4AA4-8B74-7CC6AB881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2D0D38-B086-4F18-AD1B-5A270A843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75D6A8-0ACA-423E-8525-69C06652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832BD-CAB2-43D0-BB30-E1D1D817ED69}" type="datetime1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25F3E-7869-448A-A40B-C3312E6F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4C5C1-86FA-4A3B-A91B-A95951F7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72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67C71-ACEC-461E-8991-C58B5BBE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8765B8-2E5C-47B5-A0BF-B8F2776DE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8615-8FCF-48B9-BCFE-8EAA8F8D5301}" type="datetime1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48F6C-F739-4F31-BC8C-5F84F96C0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0AE10-B23D-466D-9751-2669C98A6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8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173374-3655-4CC4-8526-1CE8F6787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337AC-C4B4-4224-A8CD-243B35E36B4D}" type="datetime1">
              <a:rPr lang="en-US" smtClean="0"/>
              <a:t>11/20/2021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D2DCA6-70EF-4CE0-AE1B-821EF37A5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58F59-C010-4E60-87B4-2E9737385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8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095B-A92C-4DFF-9754-F641330F3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5B903-ABC5-461D-8543-72CE31C7A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1B60E-10FE-43A6-B5B2-BFF0C8684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666FA-4177-4482-AE60-4C13B5E10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BCA1F-5D09-47AE-A79D-C258C28C0DB3}" type="datetime1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C9255-975D-41A5-8BE3-4DE7F8F9E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8E76B-9E1E-44AB-9C07-8FAF3E8A5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7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E0DF-FFC4-406C-A627-ED0ED8AC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45F6E-D0C0-42E2-A5CD-9D4F583064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92F03-5E05-40D7-B731-A5187A1B8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3E9F7-63D5-4E3E-AB37-B25887324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35FD-FF34-49B8-9759-2BC988DFC771}" type="datetime1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167F0-DFDA-4B6A-A63E-EA17AE96B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88661-F70F-444F-9C01-C9F5451C2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6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307ED5-6D0B-472D-9ECA-EB74A0344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A01FA-72B5-4FF4-B01F-A2015D620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F0163-C38E-45DB-AE49-7443A48535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96BB3-1323-488B-8E10-AF6A441FC260}" type="datetime1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0F74F-9BBB-4385-8388-E50A80E49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019F4-1FDC-4EBA-B127-BCF53C1E7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48E1E9ED-3611-4C26-A17D-A75050596C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4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rel.gov/hydrogen/sera-model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vvijayakumar@ucdavis.edu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hyperlink" Target="mailto:Vishnu.Vijayakumar@nrel.gov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gaging-data.com/pages/scripts/Davis/stationsmap4.html" TargetMode="Externa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79154" y="4911526"/>
            <a:ext cx="4747491" cy="825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		        Vishnu Vijayakumar</a:t>
            </a:r>
          </a:p>
          <a:p>
            <a:pPr marL="0" indent="0" algn="r">
              <a:buNone/>
            </a:pPr>
            <a:r>
              <a:rPr lang="en-US" sz="1800" dirty="0"/>
              <a:t>PhD candidate/NREL intern</a:t>
            </a:r>
          </a:p>
          <a:p>
            <a:pPr marL="0" indent="0" algn="r">
              <a:buNone/>
            </a:pPr>
            <a:endParaRPr lang="en-US" sz="1800" b="1" dirty="0"/>
          </a:p>
          <a:p>
            <a:pPr marL="0" indent="0" algn="r">
              <a:buNone/>
            </a:pPr>
            <a:endParaRPr lang="en-US" sz="2000" b="1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" b="1506"/>
          <a:stretch>
            <a:fillRect/>
          </a:stretch>
        </p:blipFill>
        <p:spPr>
          <a:xfrm>
            <a:off x="7843837" y="6266250"/>
            <a:ext cx="4348163" cy="471107"/>
          </a:xfr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E2390DD5-F1D6-4C6B-AC24-91558F62D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9533" y="3554557"/>
            <a:ext cx="7798975" cy="828032"/>
          </a:xfrm>
        </p:spPr>
        <p:txBody>
          <a:bodyPr/>
          <a:lstStyle/>
          <a:p>
            <a:r>
              <a:rPr lang="en-US" sz="2400" dirty="0"/>
              <a:t>For Advisory Board call , 21</a:t>
            </a:r>
            <a:r>
              <a:rPr lang="en-US" sz="2400" baseline="30000" dirty="0"/>
              <a:t>st</a:t>
            </a:r>
            <a:r>
              <a:rPr lang="en-US" sz="2400" dirty="0"/>
              <a:t> Oct 2021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5CD6636-49AC-46DD-8486-F580F1A11D6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3072984" y="1825798"/>
            <a:ext cx="919106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 b="1" dirty="0"/>
              <a:t>Hydrogen supply chain analysis using SERA</a:t>
            </a:r>
            <a:endParaRPr kumimoji="0" lang="en-US" altLang="en-US" sz="28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2" descr="EPFL Technology Allows Hydrogen Refueling Stations for Everyone -  FuelCellsWorks">
            <a:extLst>
              <a:ext uri="{FF2B5EF4-FFF2-40B4-BE49-F238E27FC236}">
                <a16:creationId xmlns:a16="http://schemas.microsoft.com/office/drawing/2014/main" id="{6CD83EC2-4221-4B99-B5C2-C242DC690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62" y="63752"/>
            <a:ext cx="2557032" cy="121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Morocco to develop green hydrogen production sector">
            <a:extLst>
              <a:ext uri="{FF2B5EF4-FFF2-40B4-BE49-F238E27FC236}">
                <a16:creationId xmlns:a16="http://schemas.microsoft.com/office/drawing/2014/main" id="{381BBA1B-05FD-4319-BDB6-63E4B7D97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62" y="1825798"/>
            <a:ext cx="2580393" cy="149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ydrogen may take off for industrial use">
            <a:extLst>
              <a:ext uri="{FF2B5EF4-FFF2-40B4-BE49-F238E27FC236}">
                <a16:creationId xmlns:a16="http://schemas.microsoft.com/office/drawing/2014/main" id="{6C0D86F5-CC88-4641-8178-5C976EB7D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5" y="3790380"/>
            <a:ext cx="2552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nstitute of Transportation Studies">
            <a:extLst>
              <a:ext uri="{FF2B5EF4-FFF2-40B4-BE49-F238E27FC236}">
                <a16:creationId xmlns:a16="http://schemas.microsoft.com/office/drawing/2014/main" id="{59822EEF-14EB-470C-8431-6A11B243C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46" y="6082195"/>
            <a:ext cx="2765138" cy="71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2648B-F2A8-4060-A5A4-CAFE05D28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399" y="5760249"/>
            <a:ext cx="2161997" cy="10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70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3388DA-4EBA-41F7-9559-422C79D19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937168" cy="35205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8C22D1-FC00-4F4B-ADBD-CF748929F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09749"/>
            <a:ext cx="6050271" cy="31482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4334F6-3598-4D97-A23E-6118BF9D0A67}"/>
              </a:ext>
            </a:extLst>
          </p:cNvPr>
          <p:cNvSpPr txBox="1"/>
          <p:nvPr/>
        </p:nvSpPr>
        <p:spPr>
          <a:xfrm>
            <a:off x="7845710" y="0"/>
            <a:ext cx="4254832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/>
              <a:t>Most existing </a:t>
            </a:r>
            <a:r>
              <a:rPr lang="en-US" sz="2000" dirty="0" err="1"/>
              <a:t>H</a:t>
            </a:r>
            <a:r>
              <a:rPr lang="en-US" sz="2000" baseline="-25000" dirty="0" err="1"/>
              <a:t>2</a:t>
            </a:r>
            <a:r>
              <a:rPr lang="en-US" sz="2000" dirty="0"/>
              <a:t> production is captive (</a:t>
            </a:r>
            <a:r>
              <a:rPr lang="en-US" sz="2000" dirty="0" err="1"/>
              <a:t>IHS</a:t>
            </a:r>
            <a:r>
              <a:rPr lang="en-US" sz="2000" dirty="0"/>
              <a:t> market database)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Electrolyzer</a:t>
            </a:r>
            <a:r>
              <a:rPr lang="en-US" sz="2000" dirty="0"/>
              <a:t> installations are expected to be online towards 2022 ( DOE)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5DEE9-2F37-4C64-B7C3-7CE89EFAF0C5}"/>
              </a:ext>
            </a:extLst>
          </p:cNvPr>
          <p:cNvSpPr txBox="1"/>
          <p:nvPr/>
        </p:nvSpPr>
        <p:spPr>
          <a:xfrm>
            <a:off x="6141731" y="3899591"/>
            <a:ext cx="6050271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/>
              <a:t>SERA follows a demand driven modelling approach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/>
              <a:t>Builds infrastructure based on demand outlooks for 5 years ( typically).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50FA5-7C22-454E-9887-0744069A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8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75208-4CD6-4E84-B900-8FE9D6B33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21" y="1703708"/>
            <a:ext cx="11254625" cy="3450583"/>
          </a:xfrm>
        </p:spPr>
        <p:txBody>
          <a:bodyPr>
            <a:normAutofit/>
          </a:bodyPr>
          <a:lstStyle/>
          <a:p>
            <a:r>
              <a:rPr lang="en-US" sz="4800" dirty="0"/>
              <a:t>				RESULTS</a:t>
            </a:r>
            <a:br>
              <a:rPr lang="en-US" dirty="0"/>
            </a:br>
            <a:r>
              <a:rPr lang="en-US" dirty="0"/>
              <a:t>	</a:t>
            </a:r>
            <a:br>
              <a:rPr lang="en-US" sz="3200" dirty="0"/>
            </a:br>
            <a:r>
              <a:rPr lang="en-US" sz="3200" b="1" dirty="0"/>
              <a:t>Scenario I </a:t>
            </a:r>
            <a:r>
              <a:rPr lang="en-US" sz="3200" dirty="0"/>
              <a:t>– low and high transport demand, 5-year planning horizon</a:t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BCBB4-8523-4F7E-8140-177C00E18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93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75208-4CD6-4E84-B900-8FE9D6B33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63" y="22609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Hydrogen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C718B-62B2-4494-BD7A-E1BAF66F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15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B1E1442-32C9-42EB-A174-65BB2FB86DD5}"/>
              </a:ext>
            </a:extLst>
          </p:cNvPr>
          <p:cNvSpPr txBox="1"/>
          <p:nvPr/>
        </p:nvSpPr>
        <p:spPr>
          <a:xfrm>
            <a:off x="1794704" y="3171864"/>
            <a:ext cx="856554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A high demand scenario builds more Central </a:t>
            </a:r>
            <a:r>
              <a:rPr lang="en-US" sz="2400" dirty="0" err="1"/>
              <a:t>SMR</a:t>
            </a:r>
            <a:r>
              <a:rPr lang="en-US" sz="2400" dirty="0"/>
              <a:t> with CCS initially, leveraging the economies of scale of these large plants.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Electrolysis dominates in both scenarios after 2035, larger share in low scenario.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Onsite hydrogen production more prevalent in high scenario after 2035, mostly to meet marginal demands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9621F-2ACD-4E1A-92D5-DFE7A5E56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2" y="51087"/>
            <a:ext cx="6641241" cy="32771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01086-5D0D-443D-A21C-2D8B5B0FF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964" y="27057"/>
            <a:ext cx="5066746" cy="3325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0B7853-0B38-4EDD-9FEB-A5EBCE378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253" y="3439955"/>
            <a:ext cx="1690457" cy="33282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5B6388-EBC6-44A8-B2E2-39293FDF2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52" y="3427754"/>
            <a:ext cx="1664510" cy="32771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73302-06EA-4529-A397-38431521C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AF239-80C1-4A8D-B376-44CCC13EC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972D0-BCF5-41C9-82AA-DB9465FF289C}"/>
              </a:ext>
            </a:extLst>
          </p:cNvPr>
          <p:cNvSpPr txBox="1"/>
          <p:nvPr/>
        </p:nvSpPr>
        <p:spPr>
          <a:xfrm>
            <a:off x="-110532" y="3244661"/>
            <a:ext cx="12302532" cy="4112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Very large SMR plants built during the earlier years have lower utilization in the future.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Electrolyzers</a:t>
            </a:r>
            <a:r>
              <a:rPr lang="en-US" sz="2800" dirty="0"/>
              <a:t> see better utilization over the years.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Existing </a:t>
            </a:r>
            <a:r>
              <a:rPr lang="en-US" sz="2800" dirty="0" err="1"/>
              <a:t>SMR</a:t>
            </a:r>
            <a:r>
              <a:rPr lang="en-US" sz="2800" dirty="0"/>
              <a:t> plants( not built by SERA) have higher utilization as compared to existing </a:t>
            </a:r>
            <a:r>
              <a:rPr lang="en-US" sz="2800" dirty="0" err="1"/>
              <a:t>electrolyzers</a:t>
            </a:r>
            <a:r>
              <a:rPr lang="en-US" sz="2800" dirty="0"/>
              <a:t>, probably due to larger production capacities of </a:t>
            </a:r>
            <a:r>
              <a:rPr lang="en-US" sz="2800" dirty="0" err="1"/>
              <a:t>SMRs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A9E95D-B5D9-4207-A8DF-61986A539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49967" cy="323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8336BF-7370-44B9-A1E1-45F0B73F5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960" y="0"/>
            <a:ext cx="5610040" cy="32321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73805-4AB0-40EC-8404-0DB18C1F6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00C931-4042-4B3C-8DD7-92159A6E0999}"/>
              </a:ext>
            </a:extLst>
          </p:cNvPr>
          <p:cNvSpPr txBox="1"/>
          <p:nvPr/>
        </p:nvSpPr>
        <p:spPr>
          <a:xfrm>
            <a:off x="5058097" y="1050208"/>
            <a:ext cx="12739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-  -  -  -Trend lines</a:t>
            </a:r>
          </a:p>
        </p:txBody>
      </p:sp>
    </p:spTree>
    <p:extLst>
      <p:ext uri="{BB962C8B-B14F-4D97-AF65-F5344CB8AC3E}">
        <p14:creationId xmlns:p14="http://schemas.microsoft.com/office/powerpoint/2010/main" val="339443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A35A-1865-4710-B400-162DCB23C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488588-2C00-47E4-B7D2-1BA5AB92CFA7}"/>
              </a:ext>
            </a:extLst>
          </p:cNvPr>
          <p:cNvSpPr txBox="1"/>
          <p:nvPr/>
        </p:nvSpPr>
        <p:spPr>
          <a:xfrm>
            <a:off x="0" y="2794028"/>
            <a:ext cx="12391017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Most new constructions are electrolysis based, with a greater number of plants built for the high scenario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Onsite plants in high scenario are built away from urban areas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65B5DC-710F-4B92-96DB-906D30590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5" y="-28609"/>
            <a:ext cx="6951633" cy="2912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BCCA20-FBED-40DA-9FB4-4EF1F2B60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9" y="3783647"/>
            <a:ext cx="6324751" cy="30743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8F9407-AAD2-48CF-B39D-3175DEF8C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903" y="3794140"/>
            <a:ext cx="5156498" cy="30533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70079D-1F0E-46E8-8D8B-50006A32F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774" y="0"/>
            <a:ext cx="5124226" cy="28556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87C44-73B8-42BD-A4B3-4BBB9EECD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3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9E5CF-6CDB-4459-99F8-BE90F8A13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EE96D-3F25-4BDC-B5B9-09C52AE53070}"/>
              </a:ext>
            </a:extLst>
          </p:cNvPr>
          <p:cNvSpPr txBox="1"/>
          <p:nvPr/>
        </p:nvSpPr>
        <p:spPr>
          <a:xfrm>
            <a:off x="19748" y="3799990"/>
            <a:ext cx="12072648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Investments in SMR extend into 2040 in the high scenario, unlike low scenario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All investments after 2040 are in electrolysis plants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15C90-9063-4F24-B946-29BD6CCAE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" y="434835"/>
            <a:ext cx="5997790" cy="2994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7715E4-7282-42E2-B06D-A096ED6FB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7109"/>
            <a:ext cx="5900863" cy="29000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1FFCB-C21E-4CFA-A73B-ECA2FEFAA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32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75208-4CD6-4E84-B900-8FE9D6B33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2198446"/>
            <a:ext cx="123444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dirty="0"/>
              <a:t>Hydrogen distribution</a:t>
            </a:r>
            <a:br>
              <a:rPr lang="en-US" dirty="0"/>
            </a:br>
            <a:r>
              <a:rPr lang="en-US" dirty="0"/>
              <a:t>( Gaseous tube trailers, Liquid tankers and Pipelines)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161E3-2D74-4C17-9DDB-5A507DCCD93B}"/>
              </a:ext>
            </a:extLst>
          </p:cNvPr>
          <p:cNvSpPr txBox="1"/>
          <p:nvPr/>
        </p:nvSpPr>
        <p:spPr>
          <a:xfrm>
            <a:off x="2831950" y="4012166"/>
            <a:ext cx="7656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Scenario I – low and high transport demand, 5-year planning horizon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C7322-AB49-45F0-84A2-097D0953B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12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CA00F-5DAD-4416-A2B2-FE4E12BF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E854436-D650-4207-8ACC-5ECFE5C5A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46571" y="-52061"/>
            <a:ext cx="5445429" cy="329858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87F03D-D19C-476A-91B8-ED908734F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0074"/>
            <a:ext cx="6717693" cy="32346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7E318F-7D01-4F33-8079-CF573E08934B}"/>
              </a:ext>
            </a:extLst>
          </p:cNvPr>
          <p:cNvSpPr txBox="1"/>
          <p:nvPr/>
        </p:nvSpPr>
        <p:spPr>
          <a:xfrm>
            <a:off x="712758" y="3237310"/>
            <a:ext cx="147199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flow occurs in urban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Max growth occurs between 2025-2035 in both scenarios.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the low scenario, network growth is sizeable after 2035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67E82-0C73-4FAD-BA91-2C0BCAFC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98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676F-E80E-4AE6-90F1-0738B83C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7C60D37-9F78-4296-8CC8-BAFB1AC27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6596683" cy="319568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4CF244-912A-496E-B57C-0E9D1D801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936" y="11158"/>
            <a:ext cx="5381227" cy="3259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113E5D-8952-46A3-A459-4BC8BBFE2D5B}"/>
              </a:ext>
            </a:extLst>
          </p:cNvPr>
          <p:cNvSpPr txBox="1"/>
          <p:nvPr/>
        </p:nvSpPr>
        <p:spPr>
          <a:xfrm>
            <a:off x="-30130" y="3129568"/>
            <a:ext cx="122522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Sub-urban regions also have substantial flows, possibly truck stops.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Max growth occurs between 2025-2035 in both scenarios.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the high scenario, sizeable network growth occurs after 2035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595BB-06A8-4A58-9E56-AFA18FE1B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8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41AD2-CE39-4432-8E1B-2C2F82D8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2" y="219074"/>
            <a:ext cx="9852429" cy="627261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5400" dirty="0"/>
              <a:t>Outline</a:t>
            </a:r>
          </a:p>
        </p:txBody>
      </p:sp>
      <p:sp>
        <p:nvSpPr>
          <p:cNvPr id="3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1965911E-7E06-4825-B60D-419C0CCC3B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517326"/>
              </p:ext>
            </p:extLst>
          </p:nvPr>
        </p:nvGraphicFramePr>
        <p:xfrm>
          <a:off x="0" y="685800"/>
          <a:ext cx="12192001" cy="617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FC703-6D86-4F8A-BAB5-DAEA0284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76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01A1-6CD3-4801-B9AA-8BCE5509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87F2F1-1B59-430D-8517-87258070F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84842"/>
            <a:ext cx="6540041" cy="32051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DB95BD-497B-4666-B2DA-0A61CA5FC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817" y="84842"/>
            <a:ext cx="5431183" cy="3289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28B0E6-84AA-47B6-9652-9AED9C01A4BC}"/>
              </a:ext>
            </a:extLst>
          </p:cNvPr>
          <p:cNvSpPr txBox="1"/>
          <p:nvPr/>
        </p:nvSpPr>
        <p:spPr>
          <a:xfrm>
            <a:off x="152400" y="3390046"/>
            <a:ext cx="441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pipelines= 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7,008</a:t>
            </a:r>
            <a:r>
              <a:rPr lang="en-US" dirty="0"/>
              <a:t>  km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6D0FB-70C8-41DE-BD87-A3C7EABE5508}"/>
              </a:ext>
            </a:extLst>
          </p:cNvPr>
          <p:cNvSpPr txBox="1"/>
          <p:nvPr/>
        </p:nvSpPr>
        <p:spPr>
          <a:xfrm>
            <a:off x="6733880" y="3443257"/>
            <a:ext cx="441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pipelines= 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8,782</a:t>
            </a:r>
            <a:r>
              <a:rPr lang="en-US" dirty="0"/>
              <a:t>  km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AE796-3A51-4DCC-BCE7-50D12B4299C8}"/>
              </a:ext>
            </a:extLst>
          </p:cNvPr>
          <p:cNvSpPr txBox="1"/>
          <p:nvPr/>
        </p:nvSpPr>
        <p:spPr>
          <a:xfrm>
            <a:off x="-126660" y="3650039"/>
            <a:ext cx="12562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Southern California is a major hub for pipelines.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Pipeline growth occurs in discrete pieces, over the entire 25-year time period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055AB-D017-4525-A1C0-85416295F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26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7CFDD5-9129-44B0-83D5-3CBE53561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64"/>
            <a:ext cx="6884894" cy="3202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5DB079-8863-411D-A047-0AAE5284A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713" y="34220"/>
            <a:ext cx="5179791" cy="3205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2F3AFE-682D-41BD-8C66-F9409C235102}"/>
              </a:ext>
            </a:extLst>
          </p:cNvPr>
          <p:cNvSpPr txBox="1"/>
          <p:nvPr/>
        </p:nvSpPr>
        <p:spPr>
          <a:xfrm>
            <a:off x="1" y="3728242"/>
            <a:ext cx="1216150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Pipelines reach about 80% share in both scenarios by 2036.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Gaseous tube trailers continue to play a role until 2050, though largely subdued in the high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Liquid tankers play a larger role during the initial years in the low scenario, and hold a near constant role in the high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Location of the demand point plays a very important role.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CF8DC-85FF-4CD4-A40C-EE482F15E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03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37CAC-64A1-4C36-B495-23297817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17058-4D17-4E05-AACC-5815C5192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928"/>
            <a:ext cx="6323295" cy="3757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6DAD2D-C392-4F3E-85F3-BCFF22910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700" y="105924"/>
            <a:ext cx="5360894" cy="3756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B9393-A1EC-4B59-9722-B404A5EC7A4C}"/>
              </a:ext>
            </a:extLst>
          </p:cNvPr>
          <p:cNvSpPr txBox="1"/>
          <p:nvPr/>
        </p:nvSpPr>
        <p:spPr>
          <a:xfrm>
            <a:off x="0" y="4159034"/>
            <a:ext cx="12091594" cy="1779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/>
              <a:t>Average utilization increases for all three delivery modes in the high scenario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/>
              <a:t>Tube trailers have higher utilization than pipelines in the low scenario, until 2030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48EFE-59A7-493F-A79F-BFFD1B9C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BD4F-2A9B-4D5E-A939-757909CB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54C88-A4CB-4D0B-A20E-F89139BA6A8D}"/>
              </a:ext>
            </a:extLst>
          </p:cNvPr>
          <p:cNvSpPr txBox="1"/>
          <p:nvPr/>
        </p:nvSpPr>
        <p:spPr>
          <a:xfrm>
            <a:off x="-37008" y="3622353"/>
            <a:ext cx="12188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both scenarios, pipelines(transmission) and liquid terminals have a substantial share of investment, and this start as early as 2026.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2CF40-264A-4454-B8E7-D9EF98B78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6327"/>
            <a:ext cx="6058569" cy="3018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3C29E-0DCD-461A-81C5-A0EC220E9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6" y="0"/>
            <a:ext cx="5772080" cy="30121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DAED1-DF6A-46D1-83AB-9B5409D9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3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3B7D-9ADB-4DE8-9686-6561CCBA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139" y="10805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Refueling stations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AC68C-5994-478F-9853-AF9A865DF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EB6685-63E8-4536-9B76-93B1B7041362}"/>
              </a:ext>
            </a:extLst>
          </p:cNvPr>
          <p:cNvSpPr txBox="1"/>
          <p:nvPr/>
        </p:nvSpPr>
        <p:spPr>
          <a:xfrm>
            <a:off x="2856013" y="2406132"/>
            <a:ext cx="7656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Scenario I – low and high transport demand, 5-year planning horizon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71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DD10-FEEC-412E-99FC-64B4B1991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CDBAB2-4151-4969-ACC5-42DAE925E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7297"/>
            <a:ext cx="5587079" cy="30479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06473A-A023-440E-9968-5B7BD1D62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896" y="47297"/>
            <a:ext cx="4952104" cy="31054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9F98D0-DD62-45E6-8A78-8C40F288F60D}"/>
              </a:ext>
            </a:extLst>
          </p:cNvPr>
          <p:cNvSpPr txBox="1"/>
          <p:nvPr/>
        </p:nvSpPr>
        <p:spPr>
          <a:xfrm>
            <a:off x="84717" y="3152786"/>
            <a:ext cx="12107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Refueling stations with a pipeline for hydrogen delivery have larger thruput </a:t>
            </a:r>
          </a:p>
          <a:p>
            <a:pPr lvl="8"/>
            <a:r>
              <a:rPr lang="en-US" sz="2400" b="1" dirty="0"/>
              <a:t>	</a:t>
            </a:r>
          </a:p>
          <a:p>
            <a:pPr lvl="8"/>
            <a:endParaRPr lang="en-US" sz="2400" b="1" dirty="0"/>
          </a:p>
          <a:p>
            <a:pPr lvl="8"/>
            <a:r>
              <a:rPr lang="en-US" sz="2400" b="1" dirty="0"/>
              <a:t>	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7EA9D-1873-41BF-9BBE-220FDC4CE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6" y="3752950"/>
            <a:ext cx="4718777" cy="3096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10984-7162-40DC-9530-0A3115D4F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8509" y="3675569"/>
            <a:ext cx="4849207" cy="31824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E5CE2-10BC-4BC8-859D-C2E375859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8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6778-DC84-441B-9F3E-C8728FFEB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C39B6-AB09-4F34-A4FE-A66F38465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650" y="0"/>
            <a:ext cx="6375350" cy="302291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ABB527-7C77-4844-AB10-3A38A0E00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4978" cy="3022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0312F8-2350-48E5-836C-C89D91833F5D}"/>
              </a:ext>
            </a:extLst>
          </p:cNvPr>
          <p:cNvSpPr txBox="1"/>
          <p:nvPr/>
        </p:nvSpPr>
        <p:spPr>
          <a:xfrm>
            <a:off x="44630" y="3835082"/>
            <a:ext cx="12102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Refueling stations with pipeline delivery have high capital investments. Major capex of these stations are driven by costs of compression at the station.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05051-F92C-46FC-9B61-04069B8F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24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E7F216A-D7E0-4FCA-A877-FEE00D90B109}"/>
              </a:ext>
            </a:extLst>
          </p:cNvPr>
          <p:cNvSpPr txBox="1"/>
          <p:nvPr/>
        </p:nvSpPr>
        <p:spPr>
          <a:xfrm>
            <a:off x="168264" y="5793133"/>
            <a:ext cx="12105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Demand drives down the costs of hydrogen, more evident in early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6BE180-08AD-438D-902D-3BCBFFBE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48" y="1093103"/>
            <a:ext cx="7168201" cy="470003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04C157-D711-4D67-8F69-C7BA7BFCFB58}"/>
              </a:ext>
            </a:extLst>
          </p:cNvPr>
          <p:cNvCxnSpPr>
            <a:cxnSpLocks/>
          </p:cNvCxnSpPr>
          <p:nvPr/>
        </p:nvCxnSpPr>
        <p:spPr>
          <a:xfrm>
            <a:off x="2314172" y="4058089"/>
            <a:ext cx="626095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669605-E90D-4DFB-A374-BF4745DBF146}"/>
              </a:ext>
            </a:extLst>
          </p:cNvPr>
          <p:cNvSpPr txBox="1"/>
          <p:nvPr/>
        </p:nvSpPr>
        <p:spPr>
          <a:xfrm>
            <a:off x="168264" y="6284627"/>
            <a:ext cx="9601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$5/kg mark achieved by 2035 in both scenarios</a:t>
            </a:r>
          </a:p>
          <a:p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84575E-F826-4390-93ED-EE8CC41CE9B0}"/>
              </a:ext>
            </a:extLst>
          </p:cNvPr>
          <p:cNvSpPr txBox="1"/>
          <p:nvPr/>
        </p:nvSpPr>
        <p:spPr>
          <a:xfrm>
            <a:off x="6756861" y="1891257"/>
            <a:ext cx="165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Low demand</a:t>
            </a:r>
          </a:p>
          <a:p>
            <a:r>
              <a:rPr lang="en-US" dirty="0">
                <a:solidFill>
                  <a:schemeClr val="accent1"/>
                </a:solidFill>
              </a:rPr>
              <a:t>High demand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4DED1A-BBDC-44FB-BACD-2FEF288B9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88" y="742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Cost of hydrogen at the dispenser($/kg)</a:t>
            </a:r>
            <a:br>
              <a:rPr lang="en-US" dirty="0"/>
            </a:br>
            <a:endParaRPr lang="en-US" dirty="0"/>
          </a:p>
        </p:txBody>
      </p:sp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3928AD22-49A2-4182-BF48-C48435EB065C}"/>
              </a:ext>
            </a:extLst>
          </p:cNvPr>
          <p:cNvSpPr/>
          <p:nvPr/>
        </p:nvSpPr>
        <p:spPr>
          <a:xfrm>
            <a:off x="9273092" y="1000461"/>
            <a:ext cx="2918907" cy="2428539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the price consumer sees!!!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CB5FB8-B372-4129-B846-8DC6507F0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2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852C-3C28-4314-860D-78094DB8E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079" y="1571604"/>
            <a:ext cx="11497970" cy="2129027"/>
          </a:xfrm>
        </p:spPr>
        <p:txBody>
          <a:bodyPr>
            <a:normAutofit/>
          </a:bodyPr>
          <a:lstStyle/>
          <a:p>
            <a:r>
              <a:rPr lang="en-US" b="1" dirty="0"/>
              <a:t>					Scenario-II</a:t>
            </a:r>
            <a:br>
              <a:rPr lang="en-US" dirty="0"/>
            </a:br>
            <a:r>
              <a:rPr lang="en-US" dirty="0"/>
              <a:t>	-Planning horizon 5-year, 12-year, 25-year</a:t>
            </a:r>
            <a:br>
              <a:rPr lang="en-US" dirty="0"/>
            </a:br>
            <a:r>
              <a:rPr lang="en-US" dirty="0"/>
              <a:t>	-High demand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D4A6F-F517-45B7-8AB3-A24803517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10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C34A7-AA73-4ECD-86CC-FE54150A2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870096" cy="1325563"/>
          </a:xfrm>
        </p:spPr>
        <p:txBody>
          <a:bodyPr/>
          <a:lstStyle/>
          <a:p>
            <a:pPr algn="ctr"/>
            <a:r>
              <a:rPr lang="en-US" dirty="0"/>
              <a:t>Hydrogen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82BAF-EBC4-4AB2-A3F4-57F3512B5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74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0D728C-A436-4C28-B56B-1BEFAE90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Background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BDD370-69EA-4E99-8E32-432474C6ECB8}"/>
              </a:ext>
            </a:extLst>
          </p:cNvPr>
          <p:cNvSpPr/>
          <p:nvPr/>
        </p:nvSpPr>
        <p:spPr>
          <a:xfrm>
            <a:off x="5192667" y="680232"/>
            <a:ext cx="976833" cy="976833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7" name="Rectangle 6" descr="Puzzle">
            <a:extLst>
              <a:ext uri="{FF2B5EF4-FFF2-40B4-BE49-F238E27FC236}">
                <a16:creationId xmlns:a16="http://schemas.microsoft.com/office/drawing/2014/main" id="{4E67E5A3-F86E-4EEB-9B8F-B5B64759BABB}"/>
              </a:ext>
            </a:extLst>
          </p:cNvPr>
          <p:cNvSpPr/>
          <p:nvPr/>
        </p:nvSpPr>
        <p:spPr>
          <a:xfrm>
            <a:off x="5441426" y="889373"/>
            <a:ext cx="560478" cy="56047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00A4614-7B75-4954-8DA3-7EF4E08BF55A}"/>
              </a:ext>
            </a:extLst>
          </p:cNvPr>
          <p:cNvSpPr/>
          <p:nvPr/>
        </p:nvSpPr>
        <p:spPr>
          <a:xfrm>
            <a:off x="4916821" y="1852325"/>
            <a:ext cx="1601367" cy="1203981"/>
          </a:xfrm>
          <a:custGeom>
            <a:avLst/>
            <a:gdLst>
              <a:gd name="connsiteX0" fmla="*/ 0 w 1601367"/>
              <a:gd name="connsiteY0" fmla="*/ 0 h 1203981"/>
              <a:gd name="connsiteX1" fmla="*/ 1601367 w 1601367"/>
              <a:gd name="connsiteY1" fmla="*/ 0 h 1203981"/>
              <a:gd name="connsiteX2" fmla="*/ 1601367 w 1601367"/>
              <a:gd name="connsiteY2" fmla="*/ 1203981 h 1203981"/>
              <a:gd name="connsiteX3" fmla="*/ 0 w 1601367"/>
              <a:gd name="connsiteY3" fmla="*/ 1203981 h 1203981"/>
              <a:gd name="connsiteX4" fmla="*/ 0 w 1601367"/>
              <a:gd name="connsiteY4" fmla="*/ 0 h 1203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1367" h="1203981">
                <a:moveTo>
                  <a:pt x="0" y="0"/>
                </a:moveTo>
                <a:lnTo>
                  <a:pt x="1601367" y="0"/>
                </a:lnTo>
                <a:lnTo>
                  <a:pt x="1601367" y="1203981"/>
                </a:lnTo>
                <a:lnTo>
                  <a:pt x="0" y="120398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400" u="sng" kern="1200" dirty="0"/>
              <a:t>roll out of infrastructure </a:t>
            </a:r>
            <a:r>
              <a:rPr lang="en-US" sz="1400" kern="1200" dirty="0"/>
              <a:t>is an important piece to the hydrogen puzzle.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835420-6F2F-46A9-914A-E551E3AD9F1F}"/>
              </a:ext>
            </a:extLst>
          </p:cNvPr>
          <p:cNvSpPr/>
          <p:nvPr/>
        </p:nvSpPr>
        <p:spPr>
          <a:xfrm>
            <a:off x="7168801" y="642653"/>
            <a:ext cx="976833" cy="976833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2" name="Rectangle 11" descr="Factory">
            <a:extLst>
              <a:ext uri="{FF2B5EF4-FFF2-40B4-BE49-F238E27FC236}">
                <a16:creationId xmlns:a16="http://schemas.microsoft.com/office/drawing/2014/main" id="{1778C079-4FBD-4DE5-91C9-0B5F85686E80}"/>
              </a:ext>
            </a:extLst>
          </p:cNvPr>
          <p:cNvSpPr/>
          <p:nvPr/>
        </p:nvSpPr>
        <p:spPr>
          <a:xfrm>
            <a:off x="7453063" y="850526"/>
            <a:ext cx="560478" cy="560478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86F943A-0579-492D-984A-02240D86E1DF}"/>
              </a:ext>
            </a:extLst>
          </p:cNvPr>
          <p:cNvSpPr/>
          <p:nvPr/>
        </p:nvSpPr>
        <p:spPr>
          <a:xfrm>
            <a:off x="7056600" y="1783349"/>
            <a:ext cx="1601367" cy="1203981"/>
          </a:xfrm>
          <a:custGeom>
            <a:avLst/>
            <a:gdLst>
              <a:gd name="connsiteX0" fmla="*/ 0 w 1601367"/>
              <a:gd name="connsiteY0" fmla="*/ 0 h 1203981"/>
              <a:gd name="connsiteX1" fmla="*/ 1601367 w 1601367"/>
              <a:gd name="connsiteY1" fmla="*/ 0 h 1203981"/>
              <a:gd name="connsiteX2" fmla="*/ 1601367 w 1601367"/>
              <a:gd name="connsiteY2" fmla="*/ 1203981 h 1203981"/>
              <a:gd name="connsiteX3" fmla="*/ 0 w 1601367"/>
              <a:gd name="connsiteY3" fmla="*/ 1203981 h 1203981"/>
              <a:gd name="connsiteX4" fmla="*/ 0 w 1601367"/>
              <a:gd name="connsiteY4" fmla="*/ 0 h 1203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1367" h="1203981">
                <a:moveTo>
                  <a:pt x="0" y="0"/>
                </a:moveTo>
                <a:lnTo>
                  <a:pt x="1601367" y="0"/>
                </a:lnTo>
                <a:lnTo>
                  <a:pt x="1601367" y="1203981"/>
                </a:lnTo>
                <a:lnTo>
                  <a:pt x="0" y="120398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400" kern="1200" dirty="0"/>
              <a:t>Cross sectoral applications for hydrogen require </a:t>
            </a:r>
            <a:r>
              <a:rPr lang="en-US" sz="1400" u="sng" kern="1200" dirty="0"/>
              <a:t>a multi sectoral analysis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6BFB8C-D7E0-4F4E-B538-40C121727FA3}"/>
              </a:ext>
            </a:extLst>
          </p:cNvPr>
          <p:cNvSpPr/>
          <p:nvPr/>
        </p:nvSpPr>
        <p:spPr>
          <a:xfrm>
            <a:off x="9619225" y="642653"/>
            <a:ext cx="976833" cy="976833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5" name="Rectangle 24" descr="Fire">
            <a:extLst>
              <a:ext uri="{FF2B5EF4-FFF2-40B4-BE49-F238E27FC236}">
                <a16:creationId xmlns:a16="http://schemas.microsoft.com/office/drawing/2014/main" id="{B02DB927-072D-429B-A170-50EB1CE178F7}"/>
              </a:ext>
            </a:extLst>
          </p:cNvPr>
          <p:cNvSpPr/>
          <p:nvPr/>
        </p:nvSpPr>
        <p:spPr>
          <a:xfrm>
            <a:off x="9812892" y="893896"/>
            <a:ext cx="560478" cy="560478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325F115-8CA3-4C0B-B088-B499748FF1DE}"/>
              </a:ext>
            </a:extLst>
          </p:cNvPr>
          <p:cNvSpPr/>
          <p:nvPr/>
        </p:nvSpPr>
        <p:spPr>
          <a:xfrm>
            <a:off x="9154791" y="1776101"/>
            <a:ext cx="2281451" cy="1203981"/>
          </a:xfrm>
          <a:custGeom>
            <a:avLst/>
            <a:gdLst>
              <a:gd name="connsiteX0" fmla="*/ 0 w 2281451"/>
              <a:gd name="connsiteY0" fmla="*/ 0 h 1203981"/>
              <a:gd name="connsiteX1" fmla="*/ 2281451 w 2281451"/>
              <a:gd name="connsiteY1" fmla="*/ 0 h 1203981"/>
              <a:gd name="connsiteX2" fmla="*/ 2281451 w 2281451"/>
              <a:gd name="connsiteY2" fmla="*/ 1203981 h 1203981"/>
              <a:gd name="connsiteX3" fmla="*/ 0 w 2281451"/>
              <a:gd name="connsiteY3" fmla="*/ 1203981 h 1203981"/>
              <a:gd name="connsiteX4" fmla="*/ 0 w 2281451"/>
              <a:gd name="connsiteY4" fmla="*/ 0 h 1203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451" h="1203981">
                <a:moveTo>
                  <a:pt x="0" y="0"/>
                </a:moveTo>
                <a:lnTo>
                  <a:pt x="2281451" y="0"/>
                </a:lnTo>
                <a:lnTo>
                  <a:pt x="2281451" y="1203981"/>
                </a:lnTo>
                <a:lnTo>
                  <a:pt x="0" y="120398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400" u="sng" kern="1200" dirty="0"/>
              <a:t>Integrating hydrogen supply chain </a:t>
            </a:r>
            <a:r>
              <a:rPr lang="en-US" sz="1400" kern="1200" dirty="0"/>
              <a:t>with the electricity and natural gas grids is critical during the energy transition.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58F8C0-2799-45CF-9B3C-2578021F0638}"/>
              </a:ext>
            </a:extLst>
          </p:cNvPr>
          <p:cNvSpPr/>
          <p:nvPr/>
        </p:nvSpPr>
        <p:spPr>
          <a:xfrm>
            <a:off x="5217614" y="3432764"/>
            <a:ext cx="976833" cy="976833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9" name="Rectangle 38" descr="Car">
            <a:extLst>
              <a:ext uri="{FF2B5EF4-FFF2-40B4-BE49-F238E27FC236}">
                <a16:creationId xmlns:a16="http://schemas.microsoft.com/office/drawing/2014/main" id="{9AAA24ED-EC81-4DBC-9B62-06BC9E1C56E8}"/>
              </a:ext>
            </a:extLst>
          </p:cNvPr>
          <p:cNvSpPr/>
          <p:nvPr/>
        </p:nvSpPr>
        <p:spPr>
          <a:xfrm>
            <a:off x="5426415" y="3604877"/>
            <a:ext cx="560478" cy="560478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7501A9B-58D9-4584-A421-4466EC6D27CB}"/>
              </a:ext>
            </a:extLst>
          </p:cNvPr>
          <p:cNvSpPr/>
          <p:nvPr/>
        </p:nvSpPr>
        <p:spPr>
          <a:xfrm>
            <a:off x="4734705" y="4628087"/>
            <a:ext cx="2028179" cy="1659207"/>
          </a:xfrm>
          <a:custGeom>
            <a:avLst/>
            <a:gdLst>
              <a:gd name="connsiteX0" fmla="*/ 0 w 2028179"/>
              <a:gd name="connsiteY0" fmla="*/ 0 h 1659207"/>
              <a:gd name="connsiteX1" fmla="*/ 2028179 w 2028179"/>
              <a:gd name="connsiteY1" fmla="*/ 0 h 1659207"/>
              <a:gd name="connsiteX2" fmla="*/ 2028179 w 2028179"/>
              <a:gd name="connsiteY2" fmla="*/ 1659207 h 1659207"/>
              <a:gd name="connsiteX3" fmla="*/ 0 w 2028179"/>
              <a:gd name="connsiteY3" fmla="*/ 1659207 h 1659207"/>
              <a:gd name="connsiteX4" fmla="*/ 0 w 2028179"/>
              <a:gd name="connsiteY4" fmla="*/ 0 h 1659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8179" h="1659207">
                <a:moveTo>
                  <a:pt x="0" y="0"/>
                </a:moveTo>
                <a:lnTo>
                  <a:pt x="2028179" y="0"/>
                </a:lnTo>
                <a:lnTo>
                  <a:pt x="2028179" y="1659207"/>
                </a:lnTo>
                <a:lnTo>
                  <a:pt x="0" y="16592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400" kern="1200" dirty="0"/>
              <a:t>We developed </a:t>
            </a:r>
            <a:r>
              <a:rPr lang="en-US" sz="1400" b="1" kern="1200" dirty="0"/>
              <a:t>the STIEVE model </a:t>
            </a:r>
            <a:r>
              <a:rPr lang="en-US" sz="1400" kern="1200" dirty="0"/>
              <a:t>to project hydrogen demand in California from on road transportation until 2050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5E25E86-E8A3-418A-99E5-F9FDC635E8EC}"/>
              </a:ext>
            </a:extLst>
          </p:cNvPr>
          <p:cNvSpPr/>
          <p:nvPr/>
        </p:nvSpPr>
        <p:spPr>
          <a:xfrm>
            <a:off x="7369264" y="3319079"/>
            <a:ext cx="976833" cy="976833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2" name="Rectangle 41" descr="Windmill">
            <a:extLst>
              <a:ext uri="{FF2B5EF4-FFF2-40B4-BE49-F238E27FC236}">
                <a16:creationId xmlns:a16="http://schemas.microsoft.com/office/drawing/2014/main" id="{0F63E95A-E654-4E73-820F-22BC833BEEF1}"/>
              </a:ext>
            </a:extLst>
          </p:cNvPr>
          <p:cNvSpPr/>
          <p:nvPr/>
        </p:nvSpPr>
        <p:spPr>
          <a:xfrm>
            <a:off x="7633187" y="3508752"/>
            <a:ext cx="560478" cy="560478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82A1E9B-772B-46A8-A985-92CE7FEF752B}"/>
              </a:ext>
            </a:extLst>
          </p:cNvPr>
          <p:cNvSpPr/>
          <p:nvPr/>
        </p:nvSpPr>
        <p:spPr>
          <a:xfrm>
            <a:off x="7009127" y="4572138"/>
            <a:ext cx="1697096" cy="1624243"/>
          </a:xfrm>
          <a:custGeom>
            <a:avLst/>
            <a:gdLst>
              <a:gd name="connsiteX0" fmla="*/ 0 w 1697096"/>
              <a:gd name="connsiteY0" fmla="*/ 0 h 1624243"/>
              <a:gd name="connsiteX1" fmla="*/ 1697096 w 1697096"/>
              <a:gd name="connsiteY1" fmla="*/ 0 h 1624243"/>
              <a:gd name="connsiteX2" fmla="*/ 1697096 w 1697096"/>
              <a:gd name="connsiteY2" fmla="*/ 1624243 h 1624243"/>
              <a:gd name="connsiteX3" fmla="*/ 0 w 1697096"/>
              <a:gd name="connsiteY3" fmla="*/ 1624243 h 1624243"/>
              <a:gd name="connsiteX4" fmla="*/ 0 w 1697096"/>
              <a:gd name="connsiteY4" fmla="*/ 0 h 162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7096" h="1624243">
                <a:moveTo>
                  <a:pt x="0" y="0"/>
                </a:moveTo>
                <a:lnTo>
                  <a:pt x="1697096" y="0"/>
                </a:lnTo>
                <a:lnTo>
                  <a:pt x="1697096" y="1624243"/>
                </a:lnTo>
                <a:lnTo>
                  <a:pt x="0" y="16242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400" kern="1200" dirty="0"/>
              <a:t>Leveraged in-house electricity grid models to understand the impact of hydrogen integration on to the </a:t>
            </a:r>
            <a:r>
              <a:rPr lang="en-US" sz="1400" kern="1200" dirty="0" err="1"/>
              <a:t>griD</a:t>
            </a:r>
            <a:r>
              <a:rPr lang="en-US" sz="1400" kern="1200" dirty="0"/>
              <a:t> </a:t>
            </a:r>
            <a:r>
              <a:rPr lang="en-US" sz="1400" b="1" kern="1200" dirty="0"/>
              <a:t>( GOOD)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028E50B-3A84-44BF-B693-9CA201CF8386}"/>
              </a:ext>
            </a:extLst>
          </p:cNvPr>
          <p:cNvSpPr/>
          <p:nvPr/>
        </p:nvSpPr>
        <p:spPr>
          <a:xfrm>
            <a:off x="9981080" y="3251265"/>
            <a:ext cx="976833" cy="976833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5" name="Rectangle 44" descr="Connected">
            <a:extLst>
              <a:ext uri="{FF2B5EF4-FFF2-40B4-BE49-F238E27FC236}">
                <a16:creationId xmlns:a16="http://schemas.microsoft.com/office/drawing/2014/main" id="{2ACE5FD0-DECD-463A-A786-8B16F1318252}"/>
              </a:ext>
            </a:extLst>
          </p:cNvPr>
          <p:cNvSpPr/>
          <p:nvPr/>
        </p:nvSpPr>
        <p:spPr>
          <a:xfrm>
            <a:off x="10217366" y="3425270"/>
            <a:ext cx="560478" cy="560478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AD7CB1D-CDE7-4BD4-AA68-FF7C29B2662B}"/>
              </a:ext>
            </a:extLst>
          </p:cNvPr>
          <p:cNvSpPr/>
          <p:nvPr/>
        </p:nvSpPr>
        <p:spPr>
          <a:xfrm>
            <a:off x="8993525" y="4610922"/>
            <a:ext cx="3223023" cy="1869434"/>
          </a:xfrm>
          <a:custGeom>
            <a:avLst/>
            <a:gdLst>
              <a:gd name="connsiteX0" fmla="*/ 0 w 3223023"/>
              <a:gd name="connsiteY0" fmla="*/ 0 h 1869434"/>
              <a:gd name="connsiteX1" fmla="*/ 3223023 w 3223023"/>
              <a:gd name="connsiteY1" fmla="*/ 0 h 1869434"/>
              <a:gd name="connsiteX2" fmla="*/ 3223023 w 3223023"/>
              <a:gd name="connsiteY2" fmla="*/ 1869434 h 1869434"/>
              <a:gd name="connsiteX3" fmla="*/ 0 w 3223023"/>
              <a:gd name="connsiteY3" fmla="*/ 1869434 h 1869434"/>
              <a:gd name="connsiteX4" fmla="*/ 0 w 3223023"/>
              <a:gd name="connsiteY4" fmla="*/ 0 h 18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3023" h="1869434">
                <a:moveTo>
                  <a:pt x="0" y="0"/>
                </a:moveTo>
                <a:lnTo>
                  <a:pt x="3223023" y="0"/>
                </a:lnTo>
                <a:lnTo>
                  <a:pt x="3223023" y="1869434"/>
                </a:lnTo>
                <a:lnTo>
                  <a:pt x="0" y="18694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400" b="1" kern="1200" dirty="0"/>
              <a:t>Now, we soft link these models with the hydrogen supply chain to </a:t>
            </a:r>
            <a:r>
              <a:rPr lang="en-US" sz="1400" b="1" kern="1200" dirty="0">
                <a:solidFill>
                  <a:srgbClr val="FF0000"/>
                </a:solidFill>
              </a:rPr>
              <a:t>understand </a:t>
            </a:r>
            <a:r>
              <a:rPr lang="en-US" sz="1400" b="1" u="sng" kern="1200" dirty="0">
                <a:solidFill>
                  <a:srgbClr val="FF0000"/>
                </a:solidFill>
              </a:rPr>
              <a:t>How, when</a:t>
            </a:r>
            <a:r>
              <a:rPr lang="en-US" sz="1400" b="1" kern="1200" dirty="0">
                <a:solidFill>
                  <a:srgbClr val="FF0000"/>
                </a:solidFill>
              </a:rPr>
              <a:t>, and </a:t>
            </a:r>
            <a:r>
              <a:rPr lang="en-US" sz="1400" b="1" u="sng" kern="1200" dirty="0">
                <a:solidFill>
                  <a:srgbClr val="FF0000"/>
                </a:solidFill>
              </a:rPr>
              <a:t>where</a:t>
            </a:r>
            <a:r>
              <a:rPr lang="en-US" sz="1400" b="1" kern="1200" dirty="0">
                <a:solidFill>
                  <a:srgbClr val="FF0000"/>
                </a:solidFill>
              </a:rPr>
              <a:t> will the capacity expansion of hydrogen production and delivery infrastructure  happen in California, over a 2050-time 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36440-C430-421E-B62D-864EE268E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8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  <p:bldP spid="4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8B9F9-65F7-4A90-800D-9ABF175A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058EA3-4DDE-4D76-A39D-19CDCEFBF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44" y="0"/>
            <a:ext cx="5015360" cy="247484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174492-0C08-462A-84EE-8C207F4F8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873" y="19421"/>
            <a:ext cx="3829991" cy="2513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59F7D2-E994-469C-98AE-93B15F850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863" y="63111"/>
            <a:ext cx="4887463" cy="2411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32F44D-C56D-4FD1-90BA-8F4AA87FF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176" y="2757434"/>
            <a:ext cx="2697630" cy="2744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AAA3B2-09D1-479B-83D5-B42F9BAE50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0688" y="2702889"/>
            <a:ext cx="1421782" cy="27992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49BB71-A2E5-4DFB-9F64-DFD42A8E8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3365" y="2845741"/>
            <a:ext cx="2610837" cy="26563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F6DF65-A254-4C01-836E-4D318706D8C0}"/>
              </a:ext>
            </a:extLst>
          </p:cNvPr>
          <p:cNvSpPr txBox="1"/>
          <p:nvPr/>
        </p:nvSpPr>
        <p:spPr>
          <a:xfrm>
            <a:off x="24045" y="5774635"/>
            <a:ext cx="12259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A very long and perfect foresight enables building of large SMR plants with CCS, leveraging economies of scale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Onsite production is minimized in perfect foresight scenarios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1F43C-5934-4FAF-8D57-323D246F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57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CA82E-3E26-4342-B6B6-38023B0A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CC8422-3C68-4D43-9D22-971431D77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2984" y="3429000"/>
            <a:ext cx="6608516" cy="32122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031F5-3737-4BEF-9A25-63C9BEF31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484" y="84544"/>
            <a:ext cx="6608519" cy="321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79D13F-852B-4A7F-B9CF-72F8059C9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33" y="74438"/>
            <a:ext cx="4993403" cy="32122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AFA63-FC1F-4B5D-82ED-EF05B4AD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55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8A303-6F71-4423-8200-539F2D6C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684C20-74D2-44DA-A719-1B5324E8F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5391" y="3429000"/>
            <a:ext cx="6987209" cy="29277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C325B-B63C-4346-8C09-12F59E706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002" y="318685"/>
            <a:ext cx="4923865" cy="27440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0FE448-4540-43F8-8930-2D121F5C2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81" y="275619"/>
            <a:ext cx="5020836" cy="27980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0E24A-FED2-474D-A6E9-8C430D52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48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007AA-65E5-46FD-B929-91F1FCC62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1044D-ED41-4747-92CA-4A9D0EF5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538" y="0"/>
            <a:ext cx="6219462" cy="2836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FE1175-E981-4156-A18A-67D05C3A2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3535" cy="28079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1380AA-3270-4D4F-B75A-AA83106D6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187" y="3104446"/>
            <a:ext cx="7349625" cy="33884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0A7E9-AAFA-47F5-9E5E-7C4C2B43E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11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75208-4CD6-4E84-B900-8FE9D6B33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63" y="22609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Hydrogen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F78D4-B663-4268-972C-B6D7BD41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34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2993B0-E67F-4131-93E0-101F6609DEE7}"/>
              </a:ext>
            </a:extLst>
          </p:cNvPr>
          <p:cNvSpPr txBox="1">
            <a:spLocks/>
          </p:cNvSpPr>
          <p:nvPr/>
        </p:nvSpPr>
        <p:spPr>
          <a:xfrm>
            <a:off x="3595182" y="3429000"/>
            <a:ext cx="11844985" cy="903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	Scenario-II</a:t>
            </a:r>
            <a:br>
              <a:rPr lang="en-US" sz="2000" dirty="0"/>
            </a:br>
            <a:r>
              <a:rPr lang="en-US" sz="2000" dirty="0"/>
              <a:t>	-Planning horizon 5-year, 12-year, 25-year</a:t>
            </a:r>
            <a:br>
              <a:rPr lang="en-US" sz="2000" dirty="0"/>
            </a:br>
            <a:r>
              <a:rPr lang="en-US" sz="2000" dirty="0"/>
              <a:t>	-High demand</a:t>
            </a:r>
          </a:p>
        </p:txBody>
      </p:sp>
    </p:spTree>
    <p:extLst>
      <p:ext uri="{BB962C8B-B14F-4D97-AF65-F5344CB8AC3E}">
        <p14:creationId xmlns:p14="http://schemas.microsoft.com/office/powerpoint/2010/main" val="278047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819A-7081-4128-B471-7A84924BD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9C6B5-9D43-455D-9807-3D1D32C5D68A}"/>
              </a:ext>
            </a:extLst>
          </p:cNvPr>
          <p:cNvSpPr txBox="1"/>
          <p:nvPr/>
        </p:nvSpPr>
        <p:spPr>
          <a:xfrm>
            <a:off x="-121534" y="2828835"/>
            <a:ext cx="12435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utilization increases across all modes of distribution with better foresight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D8FA0E-DC42-438E-B8E7-A2D57293D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447"/>
            <a:ext cx="3394798" cy="26249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04035B-60A3-47AA-8D29-AEFDE46D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798" y="136447"/>
            <a:ext cx="4329650" cy="26249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215951-DD80-45B3-A86F-DF4D76B81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4543" y="151896"/>
            <a:ext cx="4307457" cy="261146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28A88-AC62-4CDB-A62B-E7C7FF77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5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3B7D-9ADB-4DE8-9686-6561CCBA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12" y="168825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Refueling stations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7A23-956C-4940-B9FA-E3F9DBBCA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36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040A11-FDEA-446E-B719-67DBED93D1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82203" y="3258458"/>
            <a:ext cx="5827594" cy="1494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	Scenario-II</a:t>
            </a:r>
            <a:br>
              <a:rPr lang="en-US" sz="2000" dirty="0"/>
            </a:br>
            <a:r>
              <a:rPr lang="en-US" sz="2000" dirty="0"/>
              <a:t>	-Planning horizon 5-year, 12-year, 25-year</a:t>
            </a:r>
            <a:br>
              <a:rPr lang="en-US" sz="2000" dirty="0"/>
            </a:br>
            <a:r>
              <a:rPr lang="en-US" sz="2000" dirty="0"/>
              <a:t>	-High demand</a:t>
            </a:r>
          </a:p>
        </p:txBody>
      </p:sp>
    </p:spTree>
    <p:extLst>
      <p:ext uri="{BB962C8B-B14F-4D97-AF65-F5344CB8AC3E}">
        <p14:creationId xmlns:p14="http://schemas.microsoft.com/office/powerpoint/2010/main" val="1382495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5B50-E41E-48B4-BC2C-F931CBEB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6099F0-DE08-43D3-BA74-424258DFE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3357" y="0"/>
            <a:ext cx="3825285" cy="216333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4AB7F0-3C96-4235-9E5A-7138A0F36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95" y="1"/>
            <a:ext cx="3282768" cy="2163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1B771D-88EA-4213-87BA-0F3547AB8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279" y="-1"/>
            <a:ext cx="3825285" cy="21633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4A0886-196A-47D7-84C7-3482CAEA35CF}"/>
              </a:ext>
            </a:extLst>
          </p:cNvPr>
          <p:cNvSpPr txBox="1"/>
          <p:nvPr/>
        </p:nvSpPr>
        <p:spPr>
          <a:xfrm>
            <a:off x="838200" y="3958331"/>
            <a:ext cx="9643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Lesser number of stations built with longer planning horizons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58AC87-F153-4788-ADBF-F07178B48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85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C03300-C169-42D4-8F0D-8B9094A6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268" y="2079"/>
            <a:ext cx="7901464" cy="5173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13D6B6-9C0D-4AAF-AA77-9DAE4E6C125B}"/>
              </a:ext>
            </a:extLst>
          </p:cNvPr>
          <p:cNvSpPr txBox="1"/>
          <p:nvPr/>
        </p:nvSpPr>
        <p:spPr>
          <a:xfrm>
            <a:off x="8084646" y="683304"/>
            <a:ext cx="1411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Low</a:t>
            </a:r>
          </a:p>
          <a:p>
            <a:r>
              <a:rPr lang="en-US" dirty="0">
                <a:solidFill>
                  <a:schemeClr val="accent1"/>
                </a:solidFill>
              </a:rPr>
              <a:t>High</a:t>
            </a:r>
          </a:p>
          <a:p>
            <a:r>
              <a:rPr lang="en-US" dirty="0">
                <a:solidFill>
                  <a:srgbClr val="FF0000"/>
                </a:solidFill>
              </a:rPr>
              <a:t>12 year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25 year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9B21DE-4873-4467-ADE1-1D4C967A554C}"/>
              </a:ext>
            </a:extLst>
          </p:cNvPr>
          <p:cNvSpPr txBox="1"/>
          <p:nvPr/>
        </p:nvSpPr>
        <p:spPr>
          <a:xfrm>
            <a:off x="660633" y="5390508"/>
            <a:ext cx="115313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perfect foresight results in higher costs during the initial years but then, the costs rapidly falls </a:t>
            </a:r>
          </a:p>
          <a:p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C61B06-C427-48B0-8701-24CDDE3FE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8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6B46-D6F0-4C09-8D6C-7ED2EE7C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25910"/>
            <a:ext cx="12191999" cy="1000462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D0B49-CEE4-4204-9967-DFD995CF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48640"/>
            <a:ext cx="12192001" cy="63093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Demand (both in terms of volume and time) can have substantial impacts on the hydrogen supply chain.</a:t>
            </a:r>
          </a:p>
          <a:p>
            <a:r>
              <a:rPr lang="en-US" dirty="0"/>
              <a:t>Higher demand drives down the cost of hydrogen, especially during the early years. </a:t>
            </a:r>
          </a:p>
          <a:p>
            <a:r>
              <a:rPr lang="en-US" dirty="0"/>
              <a:t>Certainty in demand(perfect foresight) enables improved utilization of hydrogen infrastructure.</a:t>
            </a:r>
          </a:p>
          <a:p>
            <a:pPr marL="0" indent="0">
              <a:buNone/>
            </a:pPr>
            <a:r>
              <a:rPr lang="en-US" b="1" dirty="0"/>
              <a:t>Production:</a:t>
            </a:r>
          </a:p>
          <a:p>
            <a:r>
              <a:rPr lang="en-US" dirty="0"/>
              <a:t>With limited demand foresight(5-year planning horizon),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Building large centralized electrolysis plants that have cheap access to renewable electricity is most cost effective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Onsite hydrogen production caters to satisfying marginal demands in sub urban areas. 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With perfect foresight, there are fewer and larger centralized production(</a:t>
            </a:r>
            <a:r>
              <a:rPr lang="en-US" sz="2800" dirty="0" err="1"/>
              <a:t>SMR</a:t>
            </a:r>
            <a:r>
              <a:rPr lang="en-US" sz="2800" dirty="0"/>
              <a:t> and Electrolysis).</a:t>
            </a:r>
            <a:endParaRPr lang="en-US" sz="2800" b="1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sz="2800" b="1" dirty="0"/>
              <a:t>Distribution:</a:t>
            </a:r>
          </a:p>
          <a:p>
            <a:r>
              <a:rPr lang="en-US" dirty="0"/>
              <a:t>Gaseous tube trailer delivery mode is dominant in the high demand clusters that are at short distance from the production plants </a:t>
            </a:r>
          </a:p>
          <a:p>
            <a:r>
              <a:rPr lang="en-US" dirty="0"/>
              <a:t>Pipelines(dedicated h2) are the preferred mode of distribution for the future(in all scenarios).</a:t>
            </a:r>
          </a:p>
          <a:p>
            <a:r>
              <a:rPr lang="en-US" dirty="0"/>
              <a:t>Liquid tanker's role is more evident in the initial years in a low hydrogen demand scenario</a:t>
            </a:r>
          </a:p>
          <a:p>
            <a:r>
              <a:rPr lang="en-US" b="1" dirty="0"/>
              <a:t>Refueling:</a:t>
            </a:r>
          </a:p>
          <a:p>
            <a:r>
              <a:rPr lang="en-US" dirty="0"/>
              <a:t> Stations with liquid and pipeline delivery have greater scope for scaleup, but is very capital intensive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92345-04C3-4BD7-82C8-B44FE9BE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15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691A-83EE-4F10-81C2-96A8CE7E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626" y="-40642"/>
            <a:ext cx="10515600" cy="103099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Modelling</a:t>
            </a:r>
            <a:r>
              <a:rPr lang="en-US" sz="4000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6E6BF-AB8C-4C47-B204-527EB135D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40" y="785132"/>
            <a:ext cx="12151760" cy="6072867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ea typeface="Calibri" panose="020F0502020204030204" pitchFamily="34" charset="0"/>
              </a:rPr>
              <a:t>Hydrogen supply chain analysis using </a:t>
            </a:r>
            <a:r>
              <a:rPr lang="en-US" sz="2400" b="0" i="0" dirty="0">
                <a:solidFill>
                  <a:srgbClr val="333333"/>
                </a:solidFill>
                <a:effectLst/>
              </a:rPr>
              <a:t>Scenario Evaluation and Regionalization Analysis Model(SERA), developed by </a:t>
            </a:r>
            <a:r>
              <a:rPr lang="en-US" sz="2400" b="0" i="0" dirty="0" err="1">
                <a:solidFill>
                  <a:srgbClr val="333333"/>
                </a:solidFill>
                <a:effectLst/>
              </a:rPr>
              <a:t>NREL</a:t>
            </a:r>
            <a:r>
              <a:rPr lang="en-US" sz="2400" b="0" i="0" dirty="0">
                <a:solidFill>
                  <a:srgbClr val="333333"/>
                </a:solidFill>
                <a:effectLst/>
              </a:rPr>
              <a:t>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ea typeface="Calibri" panose="020F0502020204030204" pitchFamily="34" charset="0"/>
                <a:hlinkClick r:id="rId3"/>
              </a:rPr>
              <a:t>SERA</a:t>
            </a:r>
            <a:r>
              <a:rPr lang="en-US" sz="2400" dirty="0">
                <a:ea typeface="Calibri" panose="020F0502020204030204" pitchFamily="34" charset="0"/>
              </a:rPr>
              <a:t> is </a:t>
            </a:r>
            <a:r>
              <a:rPr lang="en-US" sz="2400" dirty="0">
                <a:effectLst/>
                <a:ea typeface="Calibri" panose="020F0502020204030204" pitchFamily="34" charset="0"/>
              </a:rPr>
              <a:t>a cost minimization model with spatial and temporal characterization.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Existing and new production technologies as well as various distribution technologies are competed economically to determine the lowest-cost supply chain.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SERA is soft linked to a suite of other models to obtain inputs .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F3331C-A585-4043-8908-1F5F70B32422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5491172" y="6415219"/>
            <a:ext cx="2955925" cy="462702"/>
          </a:xfrm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DAA1-91B7-4FF0-BFE8-779028493C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5829A6B-169F-6745-BAE0-B1BC9BC8B4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51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F34AD-3ED2-4CEF-9DD5-2A47575CA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552" y="-231960"/>
            <a:ext cx="12026096" cy="1325563"/>
          </a:xfrm>
        </p:spPr>
        <p:txBody>
          <a:bodyPr/>
          <a:lstStyle/>
          <a:p>
            <a:pPr algn="ctr"/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A54AB-52A1-42E8-A568-1FC03C9EF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8188"/>
            <a:ext cx="12192000" cy="5889812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Extend geography beyond California, to cover the WECC region.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Include hydrogen storage(geological and line pack)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Include non transport demand</a:t>
            </a:r>
          </a:p>
          <a:p>
            <a:pPr marL="0" indent="0">
              <a:lnSpc>
                <a:spcPct val="250000"/>
              </a:lnSpc>
              <a:buNone/>
            </a:pPr>
            <a:endParaRPr lang="en-US" sz="3200" dirty="0"/>
          </a:p>
          <a:p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AC08C-0A42-4965-8666-F4EE33CA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88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754201-BF25-4FC7-9F08-9B7290784669}"/>
              </a:ext>
            </a:extLst>
          </p:cNvPr>
          <p:cNvSpPr txBox="1">
            <a:spLocks/>
          </p:cNvSpPr>
          <p:nvPr/>
        </p:nvSpPr>
        <p:spPr>
          <a:xfrm>
            <a:off x="4204321" y="2727991"/>
            <a:ext cx="7832169" cy="16993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Thank You !</a:t>
            </a:r>
          </a:p>
          <a:p>
            <a:pPr marL="0" indent="0">
              <a:buNone/>
            </a:pPr>
            <a:r>
              <a:rPr lang="en-US" sz="2400" b="1" dirty="0">
                <a:hlinkClick r:id="rId3"/>
              </a:rPr>
              <a:t>vvijayakumar@ucdavis.edu</a:t>
            </a:r>
            <a:r>
              <a:rPr lang="en-US" sz="2400" b="1" dirty="0"/>
              <a:t> /</a:t>
            </a:r>
          </a:p>
          <a:p>
            <a:pPr marL="0" indent="0">
              <a:buNone/>
            </a:pPr>
            <a:r>
              <a:rPr lang="en-US" sz="2400" b="1" dirty="0">
                <a:hlinkClick r:id="rId4"/>
              </a:rPr>
              <a:t>Vishnu.Vijayakumar@nrel.gov</a:t>
            </a:r>
            <a:endParaRPr lang="en-US" sz="2400" b="1" dirty="0"/>
          </a:p>
          <a:p>
            <a:pPr marL="0" indent="0">
              <a:buNone/>
            </a:pPr>
            <a:endParaRPr lang="en-US" sz="5400" b="1" dirty="0"/>
          </a:p>
        </p:txBody>
      </p:sp>
      <p:pic>
        <p:nvPicPr>
          <p:cNvPr id="7" name="Picture Placeholder 14">
            <a:extLst>
              <a:ext uri="{FF2B5EF4-FFF2-40B4-BE49-F238E27FC236}">
                <a16:creationId xmlns:a16="http://schemas.microsoft.com/office/drawing/2014/main" id="{447E676C-16AB-4E05-8148-CF46D9B646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" b="1506"/>
          <a:stretch>
            <a:fillRect/>
          </a:stretch>
        </p:blipFill>
        <p:spPr>
          <a:xfrm>
            <a:off x="7843837" y="6251260"/>
            <a:ext cx="4348163" cy="471107"/>
          </a:xfrm>
          <a:prstGeom prst="rect">
            <a:avLst/>
          </a:prstGeom>
        </p:spPr>
      </p:pic>
      <p:pic>
        <p:nvPicPr>
          <p:cNvPr id="8" name="Picture 2" descr="Institute of Transportation Studies">
            <a:extLst>
              <a:ext uri="{FF2B5EF4-FFF2-40B4-BE49-F238E27FC236}">
                <a16:creationId xmlns:a16="http://schemas.microsoft.com/office/drawing/2014/main" id="{750DFEB4-60CB-4CDE-8A4C-4457611A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8" y="6093842"/>
            <a:ext cx="2870069" cy="73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6C2BEB-5C05-49F4-ADA4-995CBCE1B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1197" y="5798917"/>
            <a:ext cx="2161997" cy="10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28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25DC-9C55-4CD8-B1E9-3D836994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553D2-E294-448B-9012-F42835C9A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070C5-408C-4A47-8922-7A9905FB2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57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9D079-83D5-45CB-926C-AFE736E7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969C2-32CB-4B75-BEC3-F14D1C8C1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8A16F-ADDD-4C08-BE7C-CA9DA006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229" y="30425"/>
            <a:ext cx="4978192" cy="2968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49BAF-4108-4343-9D96-A903699A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99" y="59005"/>
            <a:ext cx="5845504" cy="288448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17E90-DD0A-4B9A-9AF8-E9FD71208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87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F820-2E00-4F21-BF9A-07A49A30A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FBCF61-C6BC-45D9-AD64-C2926271A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28" y="-85566"/>
            <a:ext cx="5416952" cy="329704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7C931F-9E83-426C-AA4B-60491D5E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920" y="-85566"/>
            <a:ext cx="5682589" cy="3297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C1A09E-7A77-472F-BDC1-E82767141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770" y="3429000"/>
            <a:ext cx="5682590" cy="3297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BC14D-3C33-40B7-A1F8-D2FEA545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37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80B4E-A495-40FC-B97A-853751475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675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Refueling station capital costs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9FEFC89-7ED8-47B4-9E28-69BDC0FDC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668" y="839455"/>
            <a:ext cx="5186720" cy="288759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D4D0CD-C326-4D73-93B0-F16B199C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52" y="839454"/>
            <a:ext cx="6137251" cy="2910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F69F14-1C9F-41F7-BEEB-AF435D88E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451" y="3949355"/>
            <a:ext cx="5831074" cy="29086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D3012-A01F-4097-BEF9-0826B92F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3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07EB-03CA-4E53-88F0-702912DF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B1FA-FA8F-435C-AD84-1A60BFA5F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AD50053-87B9-482F-B30B-6E1529691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63" y="753192"/>
            <a:ext cx="5750862" cy="2970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62E7E7-40D4-4F93-A5C9-5E035D7FE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479" y="714473"/>
            <a:ext cx="4837240" cy="3048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E99662-7C77-4E98-B63E-AD40F0243627}"/>
              </a:ext>
            </a:extLst>
          </p:cNvPr>
          <p:cNvSpPr txBox="1"/>
          <p:nvPr/>
        </p:nvSpPr>
        <p:spPr>
          <a:xfrm>
            <a:off x="-212203" y="4721885"/>
            <a:ext cx="12616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Utilization decreases over time for all except those which gets hydrogen supply from pipelines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BDAB45-9D56-4666-92DB-D6CC79F81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84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3DE15-7A27-4B73-9BEC-B61C6E5A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C1767-996D-4F62-A5D9-271FB5B5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1F7C8-00A9-4D97-A3EB-282CFB530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285" y="3476835"/>
            <a:ext cx="5669767" cy="3527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E7C317-2F7B-45B3-A553-0A56BD080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7987"/>
            <a:ext cx="6428885" cy="331873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0B621-152E-4F93-A93E-6306C1A85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6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2BF7-1931-43A2-A1E5-2F428E059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0C7237-D19F-4B57-9718-62C44305F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14" y="0"/>
            <a:ext cx="5597848" cy="36737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A6494E-34E0-4B46-8B8D-579D61EEF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347" y="32461"/>
            <a:ext cx="5330927" cy="3498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68B41-B821-42EE-A038-F22F1F368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992" y="3531035"/>
            <a:ext cx="5069439" cy="33269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A369B-7289-46AC-81ED-DDC8F272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041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DAA5-1DFB-4BA7-8D85-227BDDD8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6A1393-0222-425A-80A9-31B1EB450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655455" cy="371155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8E5604-899A-4E71-B273-51A33C500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46" y="0"/>
            <a:ext cx="5655454" cy="37115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AD8BD-D043-4DF8-B958-A40A4F4A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39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46CA-3BC0-4334-BE25-328C04AAD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65" y="-204395"/>
            <a:ext cx="11038243" cy="970146"/>
          </a:xfrm>
        </p:spPr>
        <p:txBody>
          <a:bodyPr/>
          <a:lstStyle/>
          <a:p>
            <a:pPr algn="ctr"/>
            <a:r>
              <a:rPr lang="en-US" dirty="0"/>
              <a:t>Model linkages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674FCE-4B27-4FDD-B197-EA42652EA1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18" y="2336147"/>
            <a:ext cx="9038605" cy="4351338"/>
          </a:xfrm>
          <a:prstGeom prst="rect">
            <a:avLst/>
          </a:prstGeom>
          <a:noFill/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897227F-FA76-4147-8B83-77D8849F395D}"/>
              </a:ext>
            </a:extLst>
          </p:cNvPr>
          <p:cNvSpPr/>
          <p:nvPr/>
        </p:nvSpPr>
        <p:spPr>
          <a:xfrm>
            <a:off x="83090" y="4027946"/>
            <a:ext cx="1015365" cy="48387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STIEVE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DC9325-2D57-40CC-8A2A-2092E462C7CB}"/>
              </a:ext>
            </a:extLst>
          </p:cNvPr>
          <p:cNvSpPr/>
          <p:nvPr/>
        </p:nvSpPr>
        <p:spPr>
          <a:xfrm>
            <a:off x="10819698" y="4386696"/>
            <a:ext cx="894080" cy="41592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BD6CEF-68CE-4E63-812D-4B93A5DE062D}"/>
              </a:ext>
            </a:extLst>
          </p:cNvPr>
          <p:cNvSpPr/>
          <p:nvPr/>
        </p:nvSpPr>
        <p:spPr>
          <a:xfrm>
            <a:off x="4695361" y="1546329"/>
            <a:ext cx="3065928" cy="875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>
              <a:buFontTx/>
              <a:buChar char="-"/>
            </a:pPr>
            <a:r>
              <a:rPr lang="en-US" sz="1200" dirty="0"/>
              <a:t>Capital, variable and fixed costs </a:t>
            </a:r>
          </a:p>
          <a:p>
            <a:pPr marL="285750">
              <a:buFontTx/>
              <a:buChar char="-"/>
            </a:pPr>
            <a:r>
              <a:rPr lang="en-US" sz="1200" dirty="0"/>
              <a:t>Scaling and capacity factor</a:t>
            </a:r>
            <a:endParaRPr lang="en-US" sz="1200" b="1" dirty="0"/>
          </a:p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6EE885-FF28-4C5D-9EC1-A959E965D02C}"/>
              </a:ext>
            </a:extLst>
          </p:cNvPr>
          <p:cNvSpPr/>
          <p:nvPr/>
        </p:nvSpPr>
        <p:spPr>
          <a:xfrm>
            <a:off x="5442144" y="765751"/>
            <a:ext cx="1593357" cy="77133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H2A,HDSAM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HDRSAM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337C58-F7B8-4AAF-86CF-928ED226EE13}"/>
              </a:ext>
            </a:extLst>
          </p:cNvPr>
          <p:cNvCxnSpPr>
            <a:stCxn id="7" idx="2"/>
          </p:cNvCxnSpPr>
          <p:nvPr/>
        </p:nvCxnSpPr>
        <p:spPr>
          <a:xfrm flipH="1">
            <a:off x="6228324" y="2421960"/>
            <a:ext cx="1" cy="12141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214EE9-BF75-46B4-A0E1-A375281B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48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0601-8191-4F14-9FE2-EB32E500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857922" cy="596348"/>
          </a:xfrm>
        </p:spPr>
        <p:txBody>
          <a:bodyPr>
            <a:normAutofit/>
          </a:bodyPr>
          <a:lstStyle/>
          <a:p>
            <a:r>
              <a:rPr lang="en-US" sz="3600" dirty="0"/>
              <a:t>Comparison of distribution network growth(2026-2050)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EDFBD-3D2D-413F-B189-927A0AC31F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6262" y="1259510"/>
          <a:ext cx="5959738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9869">
                  <a:extLst>
                    <a:ext uri="{9D8B030D-6E8A-4147-A177-3AD203B41FA5}">
                      <a16:colId xmlns:a16="http://schemas.microsoft.com/office/drawing/2014/main" val="4079928108"/>
                    </a:ext>
                  </a:extLst>
                </a:gridCol>
                <a:gridCol w="2979869">
                  <a:extLst>
                    <a:ext uri="{9D8B030D-6E8A-4147-A177-3AD203B41FA5}">
                      <a16:colId xmlns:a16="http://schemas.microsoft.com/office/drawing/2014/main" val="98564879"/>
                    </a:ext>
                  </a:extLst>
                </a:gridCol>
              </a:tblGrid>
              <a:tr h="325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Optimization time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Length(km)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509350"/>
                  </a:ext>
                </a:extLst>
              </a:tr>
              <a:tr h="35251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20,010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4109"/>
                  </a:ext>
                </a:extLst>
              </a:tr>
              <a:tr h="6236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12 year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13,230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41526498"/>
                  </a:ext>
                </a:extLst>
              </a:tr>
              <a:tr h="6236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25 year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8,331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73855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2FB0B0-6428-4D61-9C70-38B8890DD33F}"/>
              </a:ext>
            </a:extLst>
          </p:cNvPr>
          <p:cNvGraphicFramePr>
            <a:graphicFrameLocks/>
          </p:cNvGraphicFramePr>
          <p:nvPr/>
        </p:nvGraphicFramePr>
        <p:xfrm>
          <a:off x="6669740" y="2705517"/>
          <a:ext cx="5522260" cy="21640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761130">
                  <a:extLst>
                    <a:ext uri="{9D8B030D-6E8A-4147-A177-3AD203B41FA5}">
                      <a16:colId xmlns:a16="http://schemas.microsoft.com/office/drawing/2014/main" val="4079928108"/>
                    </a:ext>
                  </a:extLst>
                </a:gridCol>
                <a:gridCol w="2761130">
                  <a:extLst>
                    <a:ext uri="{9D8B030D-6E8A-4147-A177-3AD203B41FA5}">
                      <a16:colId xmlns:a16="http://schemas.microsoft.com/office/drawing/2014/main" val="98564879"/>
                    </a:ext>
                  </a:extLst>
                </a:gridCol>
              </a:tblGrid>
              <a:tr h="3230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Optimization time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Length(km)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509350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42,850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4109"/>
                  </a:ext>
                </a:extLst>
              </a:tr>
              <a:tr h="6191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12 year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26,290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41526498"/>
                  </a:ext>
                </a:extLst>
              </a:tr>
              <a:tr h="6191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25 year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14,996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92738558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50255FF-C5C7-452C-942B-2FD5EA4B7ECC}"/>
              </a:ext>
            </a:extLst>
          </p:cNvPr>
          <p:cNvGraphicFramePr>
            <a:graphicFrameLocks/>
          </p:cNvGraphicFramePr>
          <p:nvPr/>
        </p:nvGraphicFramePr>
        <p:xfrm>
          <a:off x="136262" y="4686745"/>
          <a:ext cx="5959738" cy="2164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979869">
                  <a:extLst>
                    <a:ext uri="{9D8B030D-6E8A-4147-A177-3AD203B41FA5}">
                      <a16:colId xmlns:a16="http://schemas.microsoft.com/office/drawing/2014/main" val="4079928108"/>
                    </a:ext>
                  </a:extLst>
                </a:gridCol>
                <a:gridCol w="2979869">
                  <a:extLst>
                    <a:ext uri="{9D8B030D-6E8A-4147-A177-3AD203B41FA5}">
                      <a16:colId xmlns:a16="http://schemas.microsoft.com/office/drawing/2014/main" val="98564879"/>
                    </a:ext>
                  </a:extLst>
                </a:gridCol>
              </a:tblGrid>
              <a:tr h="3645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Optimization time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Length(km)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509350"/>
                  </a:ext>
                </a:extLst>
              </a:tr>
              <a:tr h="39492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8782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4109"/>
                  </a:ext>
                </a:extLst>
              </a:tr>
              <a:tr h="6987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12 year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8216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41526498"/>
                  </a:ext>
                </a:extLst>
              </a:tr>
              <a:tr h="6987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25 year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3636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9273855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3F977BC-1534-4F45-9DC2-75B223046632}"/>
              </a:ext>
            </a:extLst>
          </p:cNvPr>
          <p:cNvSpPr txBox="1"/>
          <p:nvPr/>
        </p:nvSpPr>
        <p:spPr>
          <a:xfrm>
            <a:off x="8251115" y="2248348"/>
            <a:ext cx="3162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Liq.Tanker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12227-FDB3-43AA-A3D1-886122B37378}"/>
              </a:ext>
            </a:extLst>
          </p:cNvPr>
          <p:cNvSpPr txBox="1"/>
          <p:nvPr/>
        </p:nvSpPr>
        <p:spPr>
          <a:xfrm>
            <a:off x="1281952" y="4232254"/>
            <a:ext cx="3162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Pipelines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CC498-9899-4A10-8C35-80C94060BCA3}"/>
              </a:ext>
            </a:extLst>
          </p:cNvPr>
          <p:cNvSpPr txBox="1"/>
          <p:nvPr/>
        </p:nvSpPr>
        <p:spPr>
          <a:xfrm>
            <a:off x="1434352" y="834014"/>
            <a:ext cx="3162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Gas.tube</a:t>
            </a:r>
            <a:r>
              <a:rPr lang="en-US" sz="2400" b="1" dirty="0"/>
              <a:t> trailer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559B9D-94B0-4BD3-BCE9-169B0914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3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0D92-AB3B-4EDF-86EC-0FD0C65D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E8F445-0BD9-4562-82AB-663957061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01412" cy="63577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83BA8-9653-4EBD-97C4-28BAFBFE5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35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E547-B0AA-47AF-9155-0085F6D1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288" y="1"/>
            <a:ext cx="11350216" cy="938648"/>
          </a:xfrm>
        </p:spPr>
        <p:txBody>
          <a:bodyPr/>
          <a:lstStyle/>
          <a:p>
            <a:pPr algn="ctr"/>
            <a:r>
              <a:rPr lang="en-US" dirty="0"/>
              <a:t>Scaling of delivery technologies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0A21E2B-1309-4E79-92F0-FBF1AEC17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0090275"/>
              </p:ext>
            </p:extLst>
          </p:nvPr>
        </p:nvGraphicFramePr>
        <p:xfrm>
          <a:off x="273424" y="1238666"/>
          <a:ext cx="5148431" cy="2507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11CA7C3-0679-40DE-941D-D1CE47D346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7838372"/>
              </p:ext>
            </p:extLst>
          </p:nvPr>
        </p:nvGraphicFramePr>
        <p:xfrm>
          <a:off x="7530351" y="1161191"/>
          <a:ext cx="4162313" cy="2885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A683AA8-57F9-46D3-B2CE-7D31D7A3A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4116138"/>
              </p:ext>
            </p:extLst>
          </p:nvPr>
        </p:nvGraphicFramePr>
        <p:xfrm>
          <a:off x="3506992" y="3968628"/>
          <a:ext cx="4843629" cy="2885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AA7E-0235-4012-8371-571FF42F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147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28AF-177C-4778-AB26-804BB328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4F4D8-F775-4186-9A6B-97372F737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A7AAE-D067-4748-8F60-A238C1C1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82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837F6-BEA6-462F-A45C-B4B97CDB8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2907"/>
            <a:ext cx="12107119" cy="60882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What will the infrastructure build out look like in California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Low and high transportation demand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Perfect versus myopic foresight of demand</a:t>
            </a:r>
            <a:endParaRPr lang="en-US" dirty="0"/>
          </a:p>
          <a:p>
            <a:endParaRPr lang="en-US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8EF37F-EB43-44F9-9727-048890D2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532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Scenarios and Assumptions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D57FAD1C-070E-43A0-8042-7FAACD590E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9000288"/>
              </p:ext>
            </p:extLst>
          </p:nvPr>
        </p:nvGraphicFramePr>
        <p:xfrm>
          <a:off x="84881" y="2385688"/>
          <a:ext cx="12107118" cy="4413132"/>
        </p:xfrm>
        <a:graphic>
          <a:graphicData uri="http://schemas.openxmlformats.org/drawingml/2006/table">
            <a:tbl>
              <a:tblPr/>
              <a:tblGrid>
                <a:gridCol w="1960880">
                  <a:extLst>
                    <a:ext uri="{9D8B030D-6E8A-4147-A177-3AD203B41FA5}">
                      <a16:colId xmlns:a16="http://schemas.microsoft.com/office/drawing/2014/main" val="2828495148"/>
                    </a:ext>
                  </a:extLst>
                </a:gridCol>
                <a:gridCol w="2513490">
                  <a:extLst>
                    <a:ext uri="{9D8B030D-6E8A-4147-A177-3AD203B41FA5}">
                      <a16:colId xmlns:a16="http://schemas.microsoft.com/office/drawing/2014/main" val="170570646"/>
                    </a:ext>
                  </a:extLst>
                </a:gridCol>
                <a:gridCol w="1804788">
                  <a:extLst>
                    <a:ext uri="{9D8B030D-6E8A-4147-A177-3AD203B41FA5}">
                      <a16:colId xmlns:a16="http://schemas.microsoft.com/office/drawing/2014/main" val="1094651627"/>
                    </a:ext>
                  </a:extLst>
                </a:gridCol>
                <a:gridCol w="1804788">
                  <a:extLst>
                    <a:ext uri="{9D8B030D-6E8A-4147-A177-3AD203B41FA5}">
                      <a16:colId xmlns:a16="http://schemas.microsoft.com/office/drawing/2014/main" val="1975273949"/>
                    </a:ext>
                  </a:extLst>
                </a:gridCol>
                <a:gridCol w="2011586">
                  <a:extLst>
                    <a:ext uri="{9D8B030D-6E8A-4147-A177-3AD203B41FA5}">
                      <a16:colId xmlns:a16="http://schemas.microsoft.com/office/drawing/2014/main" val="798713747"/>
                    </a:ext>
                  </a:extLst>
                </a:gridCol>
                <a:gridCol w="2011586">
                  <a:extLst>
                    <a:ext uri="{9D8B030D-6E8A-4147-A177-3AD203B41FA5}">
                      <a16:colId xmlns:a16="http://schemas.microsoft.com/office/drawing/2014/main" val="2355764200"/>
                    </a:ext>
                  </a:extLst>
                </a:gridCol>
              </a:tblGrid>
              <a:tr h="2514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Scenario Description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68836"/>
                  </a:ext>
                </a:extLst>
              </a:tr>
              <a:tr h="49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Parameter of interest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Demand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Production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Distribution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Existing Supply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Planning Horizon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23545"/>
                  </a:ext>
                </a:extLst>
              </a:tr>
              <a:tr h="1313258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Evaluating the effect of varying hydrogen demand</a:t>
                      </a:r>
                    </a:p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(Scenario – I)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Low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SMR with CCS and PEM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Pipelines, Gas tube trailer and Liquid tanker</a:t>
                      </a: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SMRs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(mostly refineries) -15% of nameplate capacity to meet transport demand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Electrolyzers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- expected to be online by 2022</a:t>
                      </a:r>
                      <a:endParaRPr lang="en-US" sz="1600" b="0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years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958724"/>
                  </a:ext>
                </a:extLst>
              </a:tr>
              <a:tr h="6533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endParaRPr lang="en-US" sz="1600" b="0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445095"/>
                  </a:ext>
                </a:extLst>
              </a:tr>
              <a:tr h="7169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sng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: set at marginal cost of production</a:t>
                      </a:r>
                      <a:endParaRPr lang="en-US" sz="1600" b="0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662509"/>
                  </a:ext>
                </a:extLst>
              </a:tr>
              <a:tr h="594077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Impact of Optimization Time Horizon (Foresight)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Scenario – II)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years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829889"/>
                  </a:ext>
                </a:extLst>
              </a:tr>
              <a:tr h="3600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years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648449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707F1-89CC-48B8-B23A-EDB2CAB89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7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268C-D6EC-4160-AE19-F13BDAF2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8" y="35873"/>
            <a:ext cx="10918117" cy="948866"/>
          </a:xfrm>
        </p:spPr>
        <p:txBody>
          <a:bodyPr/>
          <a:lstStyle/>
          <a:p>
            <a:pPr algn="ctr"/>
            <a:r>
              <a:rPr lang="en-US" dirty="0"/>
              <a:t>Hydrogen supply chain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3712186-528F-4168-9277-1C0D4B72A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" y="1361435"/>
            <a:ext cx="12063046" cy="50232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DC1E5-3828-442A-9C07-8AC9B32E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51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F0863-0897-4FDD-B782-5CB70C1F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43" y="-237542"/>
            <a:ext cx="10515600" cy="1325563"/>
          </a:xfrm>
        </p:spPr>
        <p:txBody>
          <a:bodyPr/>
          <a:lstStyle/>
          <a:p>
            <a:pPr algn="ctr"/>
            <a:r>
              <a:rPr lang="en-US"/>
              <a:t>Some more background information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B9071-6F2F-4784-8E6E-F43F8B397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810228"/>
            <a:ext cx="12192001" cy="6047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Feedstock prices 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IPM</a:t>
            </a:r>
            <a:r>
              <a:rPr lang="en-US" dirty="0"/>
              <a:t> region-based electricity costs(GOOD model) – 7 regions for California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Single region for diesel, NG, water prices(</a:t>
            </a:r>
            <a:r>
              <a:rPr lang="en-US" dirty="0" err="1"/>
              <a:t>AEO</a:t>
            </a:r>
            <a:r>
              <a:rPr lang="en-US" dirty="0"/>
              <a:t> 2021)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No price on carbon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No policy levers considered for hydrogen production, distribution or refueling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No grid level storage considered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4C9A7-CC7D-4B48-9A3F-8CCCE71D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D2F4D-87EC-4337-A9F7-FCFF0EA2A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442" y="2431819"/>
            <a:ext cx="2811202" cy="19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7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8CF9D4-A2EA-4D1B-B1D6-885DF35CF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004" y="561615"/>
            <a:ext cx="6495027" cy="326117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EE58740-C87B-4FF2-A146-3DD4129B2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8" y="-120203"/>
            <a:ext cx="10572482" cy="804617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Hydrogen demand-STIEVE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39970EA9-EC59-4F24-BE5B-A555A0FA0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1759"/>
            <a:ext cx="3730175" cy="2611123"/>
          </a:xfrm>
          <a:prstGeom prst="rect">
            <a:avLst/>
          </a:prstGeom>
        </p:spPr>
      </p:pic>
      <p:pic>
        <p:nvPicPr>
          <p:cNvPr id="6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982B6FC2-C7AE-4492-B693-19B36269A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41" y="4084092"/>
            <a:ext cx="3730175" cy="26111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ACCB86-21D4-4191-90F2-CC4BF11FF39E}"/>
              </a:ext>
            </a:extLst>
          </p:cNvPr>
          <p:cNvSpPr txBox="1"/>
          <p:nvPr/>
        </p:nvSpPr>
        <p:spPr>
          <a:xfrm>
            <a:off x="148865" y="3638127"/>
            <a:ext cx="323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450 demand nodes(TAZs)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1E3D8-CB4B-4DE4-A26E-A5D2AF3D0A75}"/>
              </a:ext>
            </a:extLst>
          </p:cNvPr>
          <p:cNvSpPr txBox="1"/>
          <p:nvPr/>
        </p:nvSpPr>
        <p:spPr>
          <a:xfrm>
            <a:off x="9187950" y="3747812"/>
            <a:ext cx="323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405 demand  nodes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41DACC-D6C0-4E15-A12D-236DC3BD3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577" y="6510548"/>
            <a:ext cx="7984503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https://engaging-data.com/pages/scripts/Davis/stationsmap4.html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E3155-0891-4E34-949D-421E6B66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E9ED-3611-4C26-A17D-A75050596C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90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1573</Words>
  <Application>Microsoft Office PowerPoint</Application>
  <PresentationFormat>Widescreen</PresentationFormat>
  <Paragraphs>277</Paragraphs>
  <Slides>53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Arial Black</vt:lpstr>
      <vt:lpstr>Calibri</vt:lpstr>
      <vt:lpstr>Calibri Light</vt:lpstr>
      <vt:lpstr>Times New Roman</vt:lpstr>
      <vt:lpstr>Wingdings</vt:lpstr>
      <vt:lpstr>Office Theme</vt:lpstr>
      <vt:lpstr>Hydrogen supply chain analysis using SERA</vt:lpstr>
      <vt:lpstr>Outline</vt:lpstr>
      <vt:lpstr>Background </vt:lpstr>
      <vt:lpstr>Modelling approach</vt:lpstr>
      <vt:lpstr>Model linkages</vt:lpstr>
      <vt:lpstr>Scenarios and Assumptions</vt:lpstr>
      <vt:lpstr>Hydrogen supply chain</vt:lpstr>
      <vt:lpstr>Some more background information</vt:lpstr>
      <vt:lpstr>Hydrogen demand-STIEVE</vt:lpstr>
      <vt:lpstr>PowerPoint Presentation</vt:lpstr>
      <vt:lpstr>    RESULTS   Scenario I – low and high transport demand, 5-year planning horizon </vt:lpstr>
      <vt:lpstr>Hydrogen Production</vt:lpstr>
      <vt:lpstr>PowerPoint Presentation</vt:lpstr>
      <vt:lpstr>PowerPoint Presentation</vt:lpstr>
      <vt:lpstr>PowerPoint Presentation</vt:lpstr>
      <vt:lpstr>PowerPoint Presentation</vt:lpstr>
      <vt:lpstr>Hydrogen distribution ( Gaseous tube trailers, Liquid tankers and Pipelines)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Refueling stations</vt:lpstr>
      <vt:lpstr>PowerPoint Presentation</vt:lpstr>
      <vt:lpstr>PowerPoint Presentation</vt:lpstr>
      <vt:lpstr>Cost of hydrogen at the dispenser($/kg) </vt:lpstr>
      <vt:lpstr>     Scenario-II  -Planning horizon 5-year, 12-year, 25-year  -High demand</vt:lpstr>
      <vt:lpstr>Hydrogen production</vt:lpstr>
      <vt:lpstr>PowerPoint Presentation</vt:lpstr>
      <vt:lpstr>PowerPoint Presentation</vt:lpstr>
      <vt:lpstr>PowerPoint Presentation</vt:lpstr>
      <vt:lpstr>PowerPoint Presentation</vt:lpstr>
      <vt:lpstr>Hydrogen distribution</vt:lpstr>
      <vt:lpstr>PowerPoint Presentation</vt:lpstr>
      <vt:lpstr>Refueling stations</vt:lpstr>
      <vt:lpstr>PowerPoint Presentation</vt:lpstr>
      <vt:lpstr>PowerPoint Presentation</vt:lpstr>
      <vt:lpstr>Conclusions</vt:lpstr>
      <vt:lpstr>Future work</vt:lpstr>
      <vt:lpstr>PowerPoint Presentation</vt:lpstr>
      <vt:lpstr>BACKUP</vt:lpstr>
      <vt:lpstr>PowerPoint Presentation</vt:lpstr>
      <vt:lpstr>PowerPoint Presentation</vt:lpstr>
      <vt:lpstr>Refueling station capital costs</vt:lpstr>
      <vt:lpstr>PowerPoint Presentation</vt:lpstr>
      <vt:lpstr>PowerPoint Presentation</vt:lpstr>
      <vt:lpstr>PowerPoint Presentation</vt:lpstr>
      <vt:lpstr>PowerPoint Presentation</vt:lpstr>
      <vt:lpstr>Comparison of distribution network growth(2026-2050)</vt:lpstr>
      <vt:lpstr>PowerPoint Presentation</vt:lpstr>
      <vt:lpstr>Scaling of delivery technologies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2021-11-20T19:33:33Z</dcterms:created>
  <dcterms:modified xsi:type="dcterms:W3CDTF">2021-11-20T20:31:08Z</dcterms:modified>
</cp:coreProperties>
</file>